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417" r:id="rId3"/>
    <p:sldId id="2147377572" r:id="rId4"/>
    <p:sldId id="2147377585" r:id="rId5"/>
    <p:sldId id="2147377586" r:id="rId6"/>
    <p:sldId id="2147377559" r:id="rId7"/>
    <p:sldId id="2147377587" r:id="rId8"/>
    <p:sldId id="2147377574" r:id="rId9"/>
    <p:sldId id="449" r:id="rId10"/>
    <p:sldId id="2147377563" r:id="rId11"/>
    <p:sldId id="2147377590" r:id="rId12"/>
    <p:sldId id="2147377588" r:id="rId13"/>
    <p:sldId id="2147377565" r:id="rId14"/>
    <p:sldId id="2147377592" r:id="rId15"/>
    <p:sldId id="2147377581" r:id="rId16"/>
    <p:sldId id="269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FC000"/>
    <a:srgbClr val="FF5050"/>
    <a:srgbClr val="FFFFFF"/>
    <a:srgbClr val="000000"/>
    <a:srgbClr val="C5AB92"/>
    <a:srgbClr val="CCC4C0"/>
    <a:srgbClr val="CCBAA2"/>
    <a:srgbClr val="CEBDA3"/>
    <a:srgbClr val="BEA3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63"/>
    <p:restoredTop sz="94632"/>
  </p:normalViewPr>
  <p:slideViewPr>
    <p:cSldViewPr snapToGrid="0" snapToObjects="1">
      <p:cViewPr varScale="1">
        <p:scale>
          <a:sx n="102" d="100"/>
          <a:sy n="102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Foglio_di_lavoro_di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Foglio_di_lavoro_di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846625245939577E-2"/>
          <c:y val="3.339840749847145E-2"/>
          <c:w val="0.9362958394251073"/>
          <c:h val="0.8508226555037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6959-4FA3-9039-124C409B96CE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6959-4FA3-9039-124C409B96C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959-4FA3-9039-124C409B96CE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  <a:prstDash val="sys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1-6959-4FA3-9039-124C409B96CE}"/>
              </c:ext>
            </c:extLst>
          </c:dPt>
          <c:dPt>
            <c:idx val="7"/>
            <c:invertIfNegative val="0"/>
            <c:bubble3D val="0"/>
            <c:spPr>
              <a:solidFill>
                <a:srgbClr val="ED7D3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F5F-4C62-8852-3EB31597622F}"/>
              </c:ext>
            </c:extLst>
          </c:dPt>
          <c:dPt>
            <c:idx val="22"/>
            <c:invertIfNegative val="0"/>
            <c:bubble3D val="0"/>
            <c:spPr>
              <a:solidFill>
                <a:srgbClr val="FFC000"/>
              </a:solidFill>
              <a:ln>
                <a:noFill/>
                <a:prstDash val="sys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3-6959-4FA3-9039-124C409B96CE}"/>
              </c:ext>
            </c:extLst>
          </c:dPt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F5F-4C62-8852-3EB3159762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000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Dic '21</c:v>
                </c:pt>
                <c:pt idx="1">
                  <c:v>10 Feb '22</c:v>
                </c:pt>
                <c:pt idx="2">
                  <c:v>02 Apr '22</c:v>
                </c:pt>
                <c:pt idx="3">
                  <c:v>06 Apr '22</c:v>
                </c:pt>
                <c:pt idx="4">
                  <c:v>19 Apr '22</c:v>
                </c:pt>
                <c:pt idx="5">
                  <c:v>15 Mag '22</c:v>
                </c:pt>
                <c:pt idx="6">
                  <c:v>29 Lug '22</c:v>
                </c:pt>
                <c:pt idx="7">
                  <c:v>10 Ott '22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4.3</c:v>
                </c:pt>
                <c:pt idx="1">
                  <c:v>4.0999999999999996</c:v>
                </c:pt>
                <c:pt idx="2">
                  <c:v>1.9</c:v>
                </c:pt>
                <c:pt idx="3">
                  <c:v>3.1</c:v>
                </c:pt>
                <c:pt idx="4">
                  <c:v>2.2999999999999998</c:v>
                </c:pt>
                <c:pt idx="5">
                  <c:v>1.5</c:v>
                </c:pt>
                <c:pt idx="6">
                  <c:v>2.8</c:v>
                </c:pt>
                <c:pt idx="7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59-4FA3-9039-124C409B96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61"/>
        <c:axId val="814675679"/>
        <c:axId val="814688575"/>
      </c:barChart>
      <c:catAx>
        <c:axId val="81467567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200" b="0" i="0" u="none" strike="noStrike" kern="1200" baseline="0">
                <a:solidFill>
                  <a:schemeClr val="accent1"/>
                </a:solidFill>
                <a:latin typeface="Montserrat SemiBold" panose="00000700000000000000" pitchFamily="2" charset="0"/>
                <a:ea typeface="+mn-ea"/>
                <a:cs typeface="+mn-cs"/>
              </a:defRPr>
            </a:pPr>
            <a:endParaRPr lang="it-IT"/>
          </a:p>
        </c:txPr>
        <c:crossAx val="814688575"/>
        <c:crosses val="autoZero"/>
        <c:auto val="1"/>
        <c:lblAlgn val="ctr"/>
        <c:lblOffset val="100"/>
        <c:noMultiLvlLbl val="0"/>
      </c:catAx>
      <c:valAx>
        <c:axId val="814688575"/>
        <c:scaling>
          <c:orientation val="minMax"/>
          <c:max val="4.3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814675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85390108267716525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F8-45C3-ADA2-6B809834611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F8-45C3-ADA2-6B809834611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EF8-45C3-ADA2-6B809834611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EF8-45C3-ADA2-6B809834611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D7E-4A4F-AAA5-AA31F95B7CD6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algn="r" defTabSz="914400" rtl="0" eaLnBrk="1" latinLnBrk="0" hangingPunct="1">
                    <a:defRPr lang="en-US" sz="28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" pitchFamily="2" charset="77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EF8-45C3-ADA2-6B809834611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800" b="1" i="0" u="none" strike="noStrike" kern="1200" baseline="0">
                    <a:solidFill>
                      <a:schemeClr val="tx1"/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  <c:pt idx="3">
                  <c:v>2020</c:v>
                </c:pt>
                <c:pt idx="4">
                  <c:v>2019</c:v>
                </c:pt>
              </c:numCache>
            </c:numRef>
          </c:cat>
          <c:val>
            <c:numRef>
              <c:f>Foglio1!$B$2:$B$6</c:f>
              <c:numCache>
                <c:formatCode>0</c:formatCode>
                <c:ptCount val="5"/>
                <c:pt idx="0" formatCode="General">
                  <c:v>8225</c:v>
                </c:pt>
                <c:pt idx="1">
                  <c:v>8307.9989999999998</c:v>
                </c:pt>
                <c:pt idx="2">
                  <c:v>8328.1778959167295</c:v>
                </c:pt>
                <c:pt idx="3">
                  <c:v>7221</c:v>
                </c:pt>
                <c:pt idx="4">
                  <c:v>8127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F8-45C3-ADA2-6B8098346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85390108267716525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266-4A59-81AB-901540B7F84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66-4A59-81AB-901540B7F84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266-4A59-81AB-901540B7F84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66-4A59-81AB-901540B7F84D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400" b="1" i="0" u="none" strike="noStrike" kern="1200" baseline="0">
                    <a:solidFill>
                      <a:schemeClr val="tx1"/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</c:numCache>
            </c:numRef>
          </c:cat>
          <c:val>
            <c:numRef>
              <c:f>Foglio1!$B$2:$B$5</c:f>
              <c:numCache>
                <c:formatCode>0</c:formatCode>
                <c:ptCount val="4"/>
                <c:pt idx="0">
                  <c:v>8407</c:v>
                </c:pt>
                <c:pt idx="1">
                  <c:v>8328.1778959167295</c:v>
                </c:pt>
                <c:pt idx="2">
                  <c:v>7221</c:v>
                </c:pt>
                <c:pt idx="3">
                  <c:v>8127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00-4E79-8C9E-91C1C2C34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85390108267716525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266-4A59-81AB-901540B7F84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66-4A59-81AB-901540B7F84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266-4A59-81AB-901540B7F84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66-4A59-81AB-901540B7F84D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algn="r" defTabSz="914400" rtl="0" eaLnBrk="1" latinLnBrk="0" hangingPunct="1">
                    <a:defRPr lang="en-US" sz="24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" pitchFamily="2" charset="77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266-4A59-81AB-901540B7F84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400" b="1" i="0" u="none" strike="noStrike" kern="1200" baseline="0">
                    <a:solidFill>
                      <a:schemeClr val="tx1"/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Foglio1!$A$2:$A$5</c:f>
              <c:numCache>
                <c:formatCode>General</c:formatCode>
                <c:ptCount val="4"/>
                <c:pt idx="0">
                  <c:v>2022</c:v>
                </c:pt>
              </c:numCache>
            </c:numRef>
          </c:cat>
          <c:val>
            <c:numRef>
              <c:f>Foglio1!$B$2:$B$5</c:f>
              <c:numCache>
                <c:formatCode>General</c:formatCode>
                <c:ptCount val="4"/>
                <c:pt idx="0" formatCode="0">
                  <c:v>8307.9986225495559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00-4E79-8C9E-91C1C2C34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69,3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E61-4EF2-9687-A8FB11B6DE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0.0</c:formatCode>
                <c:ptCount val="7"/>
                <c:pt idx="0">
                  <c:v>-5.8</c:v>
                </c:pt>
                <c:pt idx="1">
                  <c:v>2.5</c:v>
                </c:pt>
                <c:pt idx="2">
                  <c:v>-4.5</c:v>
                </c:pt>
                <c:pt idx="3">
                  <c:v>-3.9</c:v>
                </c:pt>
                <c:pt idx="4">
                  <c:v>1.5</c:v>
                </c:pt>
                <c:pt idx="5">
                  <c:v>32.5</c:v>
                </c:pt>
                <c:pt idx="6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61-4EF2-9687-A8FB11B6DE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27"/>
        <c:axId val="1465993791"/>
        <c:axId val="1465991711"/>
      </c:barChart>
      <c:catAx>
        <c:axId val="1465993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65991711"/>
        <c:crosses val="autoZero"/>
        <c:auto val="1"/>
        <c:lblAlgn val="ctr"/>
        <c:lblOffset val="100"/>
        <c:noMultiLvlLbl val="0"/>
      </c:catAx>
      <c:valAx>
        <c:axId val="1465991711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465993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Var '22 vs. '21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69,3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E61-4EF2-9687-A8FB11B6DE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0.0</c:formatCode>
                <c:ptCount val="7"/>
                <c:pt idx="0">
                  <c:v>-5.8</c:v>
                </c:pt>
                <c:pt idx="1">
                  <c:v>2.5</c:v>
                </c:pt>
                <c:pt idx="2">
                  <c:v>-4.5</c:v>
                </c:pt>
                <c:pt idx="3">
                  <c:v>-3.9</c:v>
                </c:pt>
                <c:pt idx="4">
                  <c:v>1.5</c:v>
                </c:pt>
                <c:pt idx="5">
                  <c:v>32.5</c:v>
                </c:pt>
                <c:pt idx="6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61-4EF2-9687-A8FB11B6DE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Var '22 vs. '19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-62,7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489-4675-8E85-05A039DE8A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7030A0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Sheet1!$C$2:$C$8</c:f>
              <c:numCache>
                <c:formatCode>0.0</c:formatCode>
                <c:ptCount val="7"/>
                <c:pt idx="0">
                  <c:v>-1.1000000000000001</c:v>
                </c:pt>
                <c:pt idx="1">
                  <c:v>15.6</c:v>
                </c:pt>
                <c:pt idx="2">
                  <c:v>-13.9</c:v>
                </c:pt>
                <c:pt idx="3">
                  <c:v>-36.6</c:v>
                </c:pt>
                <c:pt idx="4">
                  <c:v>-8.3000000000000007</c:v>
                </c:pt>
                <c:pt idx="5">
                  <c:v>-21.6</c:v>
                </c:pt>
                <c:pt idx="6">
                  <c:v>-50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89-4675-8E85-05A039DE8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27"/>
        <c:axId val="1465993791"/>
        <c:axId val="1465991711"/>
      </c:barChart>
      <c:catAx>
        <c:axId val="1465993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65991711"/>
        <c:crosses val="autoZero"/>
        <c:auto val="1"/>
        <c:lblAlgn val="ctr"/>
        <c:lblOffset val="100"/>
        <c:noMultiLvlLbl val="0"/>
      </c:catAx>
      <c:valAx>
        <c:axId val="1465991711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465993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it-I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it-IT"/>
          </a:p>
        </c:txPr>
      </c:legendEntry>
      <c:layout>
        <c:manualLayout>
          <c:xMode val="edge"/>
          <c:yMode val="edge"/>
          <c:x val="0.84660892313062197"/>
          <c:y val="0.17847818380970587"/>
          <c:w val="0.14473318232389706"/>
          <c:h val="0.412587410399549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75702608267716531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CC-4118-AE90-72508D6F510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800" b="1" i="0" u="none" strike="noStrike" kern="1200" baseline="0">
                    <a:solidFill>
                      <a:schemeClr val="tx1"/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</c:f>
              <c:numCache>
                <c:formatCode>General</c:formatCode>
                <c:ptCount val="1"/>
                <c:pt idx="0">
                  <c:v>2022</c:v>
                </c:pt>
              </c:numCache>
            </c:numRef>
          </c:cat>
          <c:val>
            <c:numRef>
              <c:f>Foglio1!$B$2</c:f>
              <c:numCache>
                <c:formatCode>0</c:formatCode>
                <c:ptCount val="1"/>
                <c:pt idx="0">
                  <c:v>8307.9989999999998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CC-4118-AE90-72508D6F5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75702608267716531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CC-4118-AE90-72508D6F510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800" b="1" i="0" u="none" strike="noStrike" kern="1200" baseline="0">
                    <a:solidFill>
                      <a:schemeClr val="tx1"/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</c:f>
              <c:numCache>
                <c:formatCode>General</c:formatCode>
                <c:ptCount val="1"/>
                <c:pt idx="0">
                  <c:v>2022</c:v>
                </c:pt>
              </c:numCache>
            </c:numRef>
          </c:cat>
          <c:val>
            <c:numRef>
              <c:f>Foglio1!$B$2</c:f>
              <c:numCache>
                <c:formatCode>0</c:formatCode>
                <c:ptCount val="1"/>
                <c:pt idx="0">
                  <c:v>6803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CC-4118-AE90-72508D6F5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Totale Mercato</c:v>
                </c:pt>
                <c:pt idx="1">
                  <c:v>Mercato senza SMB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38.700000000000003</c:v>
                </c:pt>
                <c:pt idx="1">
                  <c:v>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37-4D85-B82C-0ABA9E306D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Radio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Totale Mercato</c:v>
                </c:pt>
                <c:pt idx="1">
                  <c:v>Mercato senza SMB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 formatCode="General">
                  <c:v>4.9000000000000004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37-4D85-B82C-0ABA9E306D9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Quotidiani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Totale Mercato</c:v>
                </c:pt>
                <c:pt idx="1">
                  <c:v>Mercato senza SMB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2.8</c:v>
                </c:pt>
                <c:pt idx="1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37-4D85-B82C-0ABA9E306D9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Periodici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Totale Mercato</c:v>
                </c:pt>
                <c:pt idx="1">
                  <c:v>Mercato senza SMB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2.2999999999999998</c:v>
                </c:pt>
                <c:pt idx="1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37-4D85-B82C-0ABA9E306D9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OOH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Totale Mercato</c:v>
                </c:pt>
                <c:pt idx="1">
                  <c:v>Mercato senza SMB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4.5999999999999996</c:v>
                </c:pt>
                <c:pt idx="1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E37-4D85-B82C-0ABA9E306D9C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Cinema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Totale Mercato</c:v>
                </c:pt>
                <c:pt idx="1">
                  <c:v>Mercato senza SMB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0.1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E37-4D85-B82C-0ABA9E306D9C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Digital</c:v>
                </c:pt>
              </c:strCache>
            </c:strRef>
          </c:tx>
          <c:spPr>
            <a:solidFill>
              <a:srgbClr val="FFD2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Totale Mercato</c:v>
                </c:pt>
                <c:pt idx="1">
                  <c:v>Mercato senza SMB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46.6</c:v>
                </c:pt>
                <c:pt idx="1">
                  <c:v>34.799999999999997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E37-4D85-B82C-0ABA9E306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9112528"/>
        <c:axId val="1079107952"/>
      </c:barChart>
      <c:catAx>
        <c:axId val="10791125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79107952"/>
        <c:crosses val="autoZero"/>
        <c:auto val="1"/>
        <c:lblAlgn val="ctr"/>
        <c:lblOffset val="100"/>
        <c:noMultiLvlLbl val="0"/>
      </c:catAx>
      <c:valAx>
        <c:axId val="10791079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79112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Montserrat" panose="00000500000000000000" pitchFamily="2" charset="0"/>
        </a:defRPr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846625245939577E-2"/>
          <c:y val="3.339840749847145E-2"/>
          <c:w val="0.9362958394251073"/>
          <c:h val="0.8508226555037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6959-4FA3-9039-124C409B96CE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6959-4FA3-9039-124C409B96C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959-4FA3-9039-124C409B96CE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  <a:prstDash val="sys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1-6959-4FA3-9039-124C409B96CE}"/>
              </c:ext>
            </c:extLst>
          </c:dPt>
          <c:dPt>
            <c:idx val="22"/>
            <c:invertIfNegative val="0"/>
            <c:bubble3D val="0"/>
            <c:spPr>
              <a:solidFill>
                <a:srgbClr val="FFC000"/>
              </a:solidFill>
              <a:ln>
                <a:noFill/>
                <a:prstDash val="sys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3-6959-4FA3-9039-124C409B96CE}"/>
              </c:ext>
            </c:extLst>
          </c:dPt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0000"/>
                      </a:solidFill>
                      <a:effectLst/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F5F-4C62-8852-3EB3159762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000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Dic '21</c:v>
                </c:pt>
                <c:pt idx="1">
                  <c:v>10 Feb '22</c:v>
                </c:pt>
                <c:pt idx="2">
                  <c:v>02 Apr '22</c:v>
                </c:pt>
                <c:pt idx="3">
                  <c:v>06 Apr '22</c:v>
                </c:pt>
                <c:pt idx="4">
                  <c:v>19 Apr '22</c:v>
                </c:pt>
                <c:pt idx="5">
                  <c:v>15 Mag '22</c:v>
                </c:pt>
                <c:pt idx="6">
                  <c:v>29 Lug '22</c:v>
                </c:pt>
                <c:pt idx="7">
                  <c:v>10 Ott '22</c:v>
                </c:pt>
                <c:pt idx="8">
                  <c:v>13 Ott '22</c:v>
                </c:pt>
              </c:strCache>
            </c:strRef>
          </c:cat>
          <c:val>
            <c:numRef>
              <c:f>Sheet1!$B$2:$B$10</c:f>
              <c:numCache>
                <c:formatCode>0.0</c:formatCode>
                <c:ptCount val="9"/>
                <c:pt idx="0">
                  <c:v>4.3</c:v>
                </c:pt>
                <c:pt idx="1">
                  <c:v>4.0999999999999996</c:v>
                </c:pt>
                <c:pt idx="2">
                  <c:v>1.9</c:v>
                </c:pt>
                <c:pt idx="3">
                  <c:v>3.1</c:v>
                </c:pt>
                <c:pt idx="4">
                  <c:v>2.2999999999999998</c:v>
                </c:pt>
                <c:pt idx="5">
                  <c:v>1.5</c:v>
                </c:pt>
                <c:pt idx="6">
                  <c:v>2.8</c:v>
                </c:pt>
                <c:pt idx="7">
                  <c:v>3.2</c:v>
                </c:pt>
                <c:pt idx="8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59-4FA3-9039-124C409B96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7"/>
              <c:layout>
                <c:manualLayout>
                  <c:x val="-2.4514946685783687E-3"/>
                  <c:y val="1.81541858592527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7030A0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96-4A6C-9846-E55C78E9E4F3}"/>
                </c:ext>
              </c:extLst>
            </c:dLbl>
            <c:dLbl>
              <c:idx val="8"/>
              <c:layout>
                <c:manualLayout>
                  <c:x val="-1.7977419892884711E-16"/>
                  <c:y val="1.92907370453170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7030A0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96-4A6C-9846-E55C78E9E4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FFFF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Dic '21</c:v>
                </c:pt>
                <c:pt idx="1">
                  <c:v>10 Feb '22</c:v>
                </c:pt>
                <c:pt idx="2">
                  <c:v>02 Apr '22</c:v>
                </c:pt>
                <c:pt idx="3">
                  <c:v>06 Apr '22</c:v>
                </c:pt>
                <c:pt idx="4">
                  <c:v>19 Apr '22</c:v>
                </c:pt>
                <c:pt idx="5">
                  <c:v>15 Mag '22</c:v>
                </c:pt>
                <c:pt idx="6">
                  <c:v>29 Lug '22</c:v>
                </c:pt>
                <c:pt idx="7">
                  <c:v>10 Ott '22</c:v>
                </c:pt>
                <c:pt idx="8">
                  <c:v>13 Ott '22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2.8</c:v>
                </c:pt>
                <c:pt idx="1">
                  <c:v>2.2999999999999998</c:v>
                </c:pt>
                <c:pt idx="3">
                  <c:v>1.6</c:v>
                </c:pt>
                <c:pt idx="4">
                  <c:v>0.7</c:v>
                </c:pt>
                <c:pt idx="5">
                  <c:v>1.9</c:v>
                </c:pt>
                <c:pt idx="6">
                  <c:v>1.9</c:v>
                </c:pt>
                <c:pt idx="7">
                  <c:v>-0.2</c:v>
                </c:pt>
                <c:pt idx="8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96-4A6C-9846-E55C78E9E4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814675679"/>
        <c:axId val="814688575"/>
      </c:barChart>
      <c:catAx>
        <c:axId val="81467567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Montserrat SemiBold" panose="00000700000000000000" pitchFamily="2" charset="0"/>
                <a:ea typeface="+mn-ea"/>
                <a:cs typeface="+mn-cs"/>
              </a:defRPr>
            </a:pPr>
            <a:endParaRPr lang="it-IT"/>
          </a:p>
        </c:txPr>
        <c:crossAx val="814688575"/>
        <c:crosses val="autoZero"/>
        <c:auto val="1"/>
        <c:lblAlgn val="ctr"/>
        <c:lblOffset val="100"/>
        <c:noMultiLvlLbl val="0"/>
      </c:catAx>
      <c:valAx>
        <c:axId val="814688575"/>
        <c:scaling>
          <c:orientation val="minMax"/>
          <c:max val="4.3"/>
        </c:scaling>
        <c:delete val="0"/>
        <c:axPos val="l"/>
        <c:numFmt formatCode="0.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14675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1DD69-AC3D-0C4C-AA07-338737451F87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51BB1-9497-9F4B-869A-C31250A050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62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350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5847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904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456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6828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895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66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416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343B32-3ECC-8642-9CC5-5F706E6F9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D82A46D-7569-AF43-B64F-671926B2F2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9E35F2-C6B1-C942-87DD-8AE37B55F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3357D4-BF9D-D249-AEDB-A1FBB6DCC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AA1E55-AE05-0241-B791-BD02D3259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5294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5E242-B217-4B4D-8C17-FBAB28CE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B14AA52-65D0-9840-AE7E-2D88095B9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2EE716-82C2-CA4A-B936-8842DE29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73AC93-9AEF-664B-AF9F-DAA8A994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0B6536-5F87-0B41-A11B-9E437BF9D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21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E5B5923-FBAE-284A-9CEC-743DF7DA03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22C81D7-E6BB-2E47-9258-09996672A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F3C298-00EF-9249-AD8E-399A4CC10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E04F9F-9D88-D140-9F20-DB3C6B130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ECB256-81E2-F84E-82E4-1CDAE9F1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20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06AED1-93EB-EC47-897E-E4138A946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9643E2-B27C-9E48-BA54-B42517DAA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110FEB-BBB2-8E40-932E-B4383427B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F1778D-8522-1942-8701-6F71C008C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9B03F4-7056-8342-A1ED-F5B4B7801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9573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779723-4303-FC47-A2CA-6A3547950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4EE836B-76DA-A043-82C8-9DF9D5A08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5F595C-D6BA-FA42-B3BA-4D66A69BD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B6ACE8-4E89-8249-851E-B862D2C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B57058-1571-BF46-8EBD-619C5770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46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C9D25-7BC4-EB44-8361-5151068E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99DD68-1B94-F442-874A-AEA936443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6DBB34-BFDD-C248-8E14-CA08EAF68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A1DC1F-024E-D545-B051-875EB5F49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5253D6-334D-4A49-8FB6-8524D46F4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B17FD8-25F6-E846-B59F-65E23BA92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851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1F645D-1657-0446-85B5-5AD656E1E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BB2F2C-8F85-694F-BC6B-3C4B4B776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B7174E-A5A6-7F4B-9110-4E6E83FEF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47B3653-DCA1-3F4E-AD0C-200673860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03BF7B9-9CDB-9442-BF30-4FF091303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3401691-2F6B-584B-83DC-A0071D2F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B773394-C5F8-C94F-ABEF-1B5CFC94E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14DE508-60D2-F840-A99B-319C66B87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07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D614C6-7246-1B4C-9E49-175183803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410A398-5388-3041-BE50-E377F489E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63A8F7A-DEAF-5549-AC39-15BDCD97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9F91C79-3D88-734A-B054-0C680BF3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513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7460523-FBCD-1149-BCB5-7CA8443D0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52D633F-BDA5-4B4D-86F9-5E6371CB0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10D8C2-72F4-7A4A-BCA1-838D91C9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46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A7EEA6-CA11-264F-BC48-DF9CAA83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18F5E5-B2C5-A146-8FE8-54A0C6E2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53EDD7F-5E71-3D43-8033-AC99838A1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A3218FD-73D9-1647-8903-4F662123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C697F6-1A61-C946-B64C-2D147CC35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C089F4-644A-394E-935B-A2878654C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472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47A878-E0B4-1345-8386-F97C80AD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3962E37-82D8-FB40-B8D0-14AA92FA1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C4CAC2-C901-744A-91CD-B3E58F78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B4E0435-EFC3-3D4D-949F-29CC142E1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BD7DB5-81A5-9346-A48E-2B12D2A4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E8D0AA-20F0-8E41-8383-68B33A4A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083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1A98BF3-CE6D-B34E-BC9E-52A7402BE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AAC588-EFAD-874F-A98E-4FB9A851C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822C53-8D12-C14E-9267-A95768C31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0D2C6-BE31-CD49-B402-C6A4A7466558}" type="datetimeFigureOut">
              <a:rPr lang="it-IT" smtClean="0"/>
              <a:t>26/10/22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BFE81CB-0CE5-4144-BDFA-6FB2842A2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176DA1-7703-0F46-A06D-E000EF667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4D06F-5F0E-C24C-9B15-77E294E2C6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81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chart" Target="../charts/chart10.x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emf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2.emf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emf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chart" Target="../charts/chart2.xml"/><Relationship Id="rId4" Type="http://schemas.openxmlformats.org/officeDocument/2006/relationships/image" Target="../media/image2.emf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chart" Target="../charts/chart4.xml"/><Relationship Id="rId3" Type="http://schemas.openxmlformats.org/officeDocument/2006/relationships/image" Target="../media/image2.emf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image" Target="../media/image3.emf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19" Type="http://schemas.openxmlformats.org/officeDocument/2006/relationships/image" Target="../media/image22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chart" Target="../charts/chart5.xml"/><Relationship Id="rId3" Type="http://schemas.openxmlformats.org/officeDocument/2006/relationships/image" Target="../media/image2.emf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image" Target="../media/image3.emf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18" Type="http://schemas.openxmlformats.org/officeDocument/2006/relationships/image" Target="../media/image36.svg"/><Relationship Id="rId3" Type="http://schemas.openxmlformats.org/officeDocument/2006/relationships/chart" Target="../charts/chart8.xml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.emf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3.emf"/><Relationship Id="rId9" Type="http://schemas.openxmlformats.org/officeDocument/2006/relationships/image" Target="../media/image27.sv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E4D8573-9276-A542-BA6F-12518DEF2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34987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9" y="682747"/>
            <a:ext cx="1992407" cy="80044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202357" y="974313"/>
            <a:ext cx="74077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latin typeface="Montserrat" pitchFamily="2" charset="77"/>
              </a:rPr>
              <a:t>Stima degli Investimenti del Mercato Media </a:t>
            </a:r>
          </a:p>
          <a:p>
            <a:r>
              <a:rPr lang="it-IT" sz="4400" b="1" dirty="0">
                <a:solidFill>
                  <a:srgbClr val="FFD200"/>
                </a:solidFill>
                <a:latin typeface="Montserrat" pitchFamily="2" charset="77"/>
              </a:rPr>
              <a:t>2022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255704" y="5810160"/>
            <a:ext cx="2775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Montserrat" pitchFamily="2" charset="77"/>
              </a:rPr>
              <a:t>Graziana Pasqualotto</a:t>
            </a:r>
          </a:p>
          <a:p>
            <a:r>
              <a:rPr lang="it-IT" i="1" dirty="0">
                <a:latin typeface="Montserrat" pitchFamily="2" charset="77"/>
              </a:rPr>
              <a:t>Vice Presidente UNA</a:t>
            </a:r>
            <a:endParaRPr lang="it-IT" i="1" dirty="0">
              <a:solidFill>
                <a:srgbClr val="FFD200"/>
              </a:solidFill>
              <a:latin typeface="Montserrat" pitchFamily="2" charset="77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AA54DB1-E458-1546-B77F-54B262EDF4A5}"/>
              </a:ext>
            </a:extLst>
          </p:cNvPr>
          <p:cNvSpPr txBox="1"/>
          <p:nvPr/>
        </p:nvSpPr>
        <p:spPr>
          <a:xfrm>
            <a:off x="4266217" y="3695479"/>
            <a:ext cx="18293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27 Ottobre 2022</a:t>
            </a:r>
          </a:p>
        </p:txBody>
      </p:sp>
    </p:spTree>
    <p:extLst>
      <p:ext uri="{BB962C8B-B14F-4D97-AF65-F5344CB8AC3E}">
        <p14:creationId xmlns:p14="http://schemas.microsoft.com/office/powerpoint/2010/main" val="2691041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B272D8-3B2C-3355-43F5-9C1E5EEACB09}"/>
              </a:ext>
            </a:extLst>
          </p:cNvPr>
          <p:cNvSpPr/>
          <p:nvPr/>
        </p:nvSpPr>
        <p:spPr>
          <a:xfrm>
            <a:off x="0" y="1"/>
            <a:ext cx="11644243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8" name="CasellaDiTesto 6">
            <a:extLst>
              <a:ext uri="{FF2B5EF4-FFF2-40B4-BE49-F238E27FC236}">
                <a16:creationId xmlns:a16="http://schemas.microsoft.com/office/drawing/2014/main" id="{79C1ACE8-9525-A496-5454-C9FDE97C27BA}"/>
              </a:ext>
            </a:extLst>
          </p:cNvPr>
          <p:cNvSpPr txBox="1"/>
          <p:nvPr/>
        </p:nvSpPr>
        <p:spPr>
          <a:xfrm>
            <a:off x="2259338" y="3069973"/>
            <a:ext cx="7763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Montserrat" pitchFamily="2" charset="77"/>
              </a:rPr>
              <a:t>La prima stima sul 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2023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88076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05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811FB1AD-E5C6-8C66-D68A-87E33EB74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AD15D0-6A02-E2AA-15B6-F33B76AD8D53}"/>
              </a:ext>
            </a:extLst>
          </p:cNvPr>
          <p:cNvSpPr/>
          <p:nvPr/>
        </p:nvSpPr>
        <p:spPr>
          <a:xfrm>
            <a:off x="1524" y="5330364"/>
            <a:ext cx="12192000" cy="734614"/>
          </a:xfrm>
          <a:prstGeom prst="rect">
            <a:avLst/>
          </a:prstGeom>
          <a:solidFill>
            <a:srgbClr val="FFFFFF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chemeClr val="tx1"/>
                </a:solidFill>
                <a:latin typeface="Montserrat" pitchFamily="2" charset="77"/>
              </a:rPr>
              <a:t>Incertezza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0B9CBD-0EED-AC02-802C-3AB156606829}"/>
              </a:ext>
            </a:extLst>
          </p:cNvPr>
          <p:cNvSpPr/>
          <p:nvPr/>
        </p:nvSpPr>
        <p:spPr>
          <a:xfrm>
            <a:off x="-20" y="6127001"/>
            <a:ext cx="12192000" cy="38273"/>
          </a:xfrm>
          <a:prstGeom prst="rect">
            <a:avLst/>
          </a:prstGeom>
          <a:solidFill>
            <a:srgbClr val="FFFFFF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84302A-D2CF-9DB5-F49D-E0C0E802734B}"/>
              </a:ext>
            </a:extLst>
          </p:cNvPr>
          <p:cNvSpPr/>
          <p:nvPr/>
        </p:nvSpPr>
        <p:spPr>
          <a:xfrm>
            <a:off x="-20" y="5236895"/>
            <a:ext cx="12192000" cy="38273"/>
          </a:xfrm>
          <a:prstGeom prst="rect">
            <a:avLst/>
          </a:prstGeom>
          <a:solidFill>
            <a:srgbClr val="FFFFFF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 b="1" dirty="0">
              <a:solidFill>
                <a:schemeClr val="tx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5619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1A27CA17-60F1-A3D1-4F67-D0E8D275B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7793664"/>
              </p:ext>
            </p:extLst>
          </p:nvPr>
        </p:nvGraphicFramePr>
        <p:xfrm>
          <a:off x="135958" y="2127268"/>
          <a:ext cx="10361026" cy="3199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Come sono cambiate le stime del PIL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2" name="CasellaDiTesto 9">
            <a:extLst>
              <a:ext uri="{FF2B5EF4-FFF2-40B4-BE49-F238E27FC236}">
                <a16:creationId xmlns:a16="http://schemas.microsoft.com/office/drawing/2014/main" id="{5244A9A2-2C66-CF79-F2B7-372D8276062D}"/>
              </a:ext>
            </a:extLst>
          </p:cNvPr>
          <p:cNvSpPr txBox="1"/>
          <p:nvPr/>
        </p:nvSpPr>
        <p:spPr>
          <a:xfrm>
            <a:off x="498122" y="1027063"/>
            <a:ext cx="5779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2023 vs 2022 e 2022 vs 2021 - Variazione %</a:t>
            </a:r>
          </a:p>
        </p:txBody>
      </p:sp>
      <p:sp>
        <p:nvSpPr>
          <p:cNvPr id="4" name="CasellaDiTesto 9">
            <a:extLst>
              <a:ext uri="{FF2B5EF4-FFF2-40B4-BE49-F238E27FC236}">
                <a16:creationId xmlns:a16="http://schemas.microsoft.com/office/drawing/2014/main" id="{7EBEAE57-7282-FD11-B2F7-17AD0C2A8711}"/>
              </a:ext>
            </a:extLst>
          </p:cNvPr>
          <p:cNvSpPr txBox="1"/>
          <p:nvPr/>
        </p:nvSpPr>
        <p:spPr>
          <a:xfrm>
            <a:off x="981310" y="5550359"/>
            <a:ext cx="611066" cy="269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ISTAT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16" name="TextBox 28">
            <a:extLst>
              <a:ext uri="{FF2B5EF4-FFF2-40B4-BE49-F238E27FC236}">
                <a16:creationId xmlns:a16="http://schemas.microsoft.com/office/drawing/2014/main" id="{B808B0BE-121F-ED6E-B408-2ADE053316D3}"/>
              </a:ext>
            </a:extLst>
          </p:cNvPr>
          <p:cNvSpPr txBox="1"/>
          <p:nvPr/>
        </p:nvSpPr>
        <p:spPr>
          <a:xfrm>
            <a:off x="10333860" y="5244325"/>
            <a:ext cx="1210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</a:defRPr>
            </a:lvl1pPr>
          </a:lstStyle>
          <a:p>
            <a:r>
              <a:rPr lang="it-IT" sz="1400" i="1" dirty="0">
                <a:sym typeface="Arial"/>
              </a:rPr>
              <a:t>PIL update</a:t>
            </a:r>
          </a:p>
        </p:txBody>
      </p:sp>
      <p:sp>
        <p:nvSpPr>
          <p:cNvPr id="17" name="CasellaDiTesto 9">
            <a:extLst>
              <a:ext uri="{FF2B5EF4-FFF2-40B4-BE49-F238E27FC236}">
                <a16:creationId xmlns:a16="http://schemas.microsoft.com/office/drawing/2014/main" id="{862BCF60-F74D-78EF-7A79-1F170A2D76A9}"/>
              </a:ext>
            </a:extLst>
          </p:cNvPr>
          <p:cNvSpPr txBox="1"/>
          <p:nvPr/>
        </p:nvSpPr>
        <p:spPr>
          <a:xfrm>
            <a:off x="2222446" y="5550359"/>
            <a:ext cx="401072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UE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18" name="CasellaDiTesto 9">
            <a:extLst>
              <a:ext uri="{FF2B5EF4-FFF2-40B4-BE49-F238E27FC236}">
                <a16:creationId xmlns:a16="http://schemas.microsoft.com/office/drawing/2014/main" id="{E5AE4D25-FB66-3B5D-4588-A9D15A66446A}"/>
              </a:ext>
            </a:extLst>
          </p:cNvPr>
          <p:cNvSpPr txBox="1"/>
          <p:nvPr/>
        </p:nvSpPr>
        <p:spPr>
          <a:xfrm>
            <a:off x="2668558" y="5550359"/>
            <a:ext cx="1605478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CONFINDUSTRIA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19" name="CasellaDiTesto 9">
            <a:extLst>
              <a:ext uri="{FF2B5EF4-FFF2-40B4-BE49-F238E27FC236}">
                <a16:creationId xmlns:a16="http://schemas.microsoft.com/office/drawing/2014/main" id="{842A486E-84B6-A359-4069-B073CBBC13D4}"/>
              </a:ext>
            </a:extLst>
          </p:cNvPr>
          <p:cNvSpPr txBox="1"/>
          <p:nvPr/>
        </p:nvSpPr>
        <p:spPr>
          <a:xfrm>
            <a:off x="4249509" y="5550359"/>
            <a:ext cx="691680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DEF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20" name="CasellaDiTesto 9">
            <a:extLst>
              <a:ext uri="{FF2B5EF4-FFF2-40B4-BE49-F238E27FC236}">
                <a16:creationId xmlns:a16="http://schemas.microsoft.com/office/drawing/2014/main" id="{64955FCC-16EB-8023-9D4C-C3FFC6724208}"/>
              </a:ext>
            </a:extLst>
          </p:cNvPr>
          <p:cNvSpPr txBox="1"/>
          <p:nvPr/>
        </p:nvSpPr>
        <p:spPr>
          <a:xfrm>
            <a:off x="5284238" y="5550359"/>
            <a:ext cx="691680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FMI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21" name="CasellaDiTesto 9">
            <a:extLst>
              <a:ext uri="{FF2B5EF4-FFF2-40B4-BE49-F238E27FC236}">
                <a16:creationId xmlns:a16="http://schemas.microsoft.com/office/drawing/2014/main" id="{17D73896-1B87-EDF2-1D33-989B28CD2BB5}"/>
              </a:ext>
            </a:extLst>
          </p:cNvPr>
          <p:cNvSpPr txBox="1"/>
          <p:nvPr/>
        </p:nvSpPr>
        <p:spPr>
          <a:xfrm>
            <a:off x="6516942" y="5550359"/>
            <a:ext cx="401072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UE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22" name="CasellaDiTesto 9">
            <a:extLst>
              <a:ext uri="{FF2B5EF4-FFF2-40B4-BE49-F238E27FC236}">
                <a16:creationId xmlns:a16="http://schemas.microsoft.com/office/drawing/2014/main" id="{A457579C-2F33-02F2-A4B6-4F67E5F0FB62}"/>
              </a:ext>
            </a:extLst>
          </p:cNvPr>
          <p:cNvSpPr txBox="1"/>
          <p:nvPr/>
        </p:nvSpPr>
        <p:spPr>
          <a:xfrm>
            <a:off x="7482533" y="5550359"/>
            <a:ext cx="611066" cy="269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ISTAT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23" name="CasellaDiTesto 9">
            <a:extLst>
              <a:ext uri="{FF2B5EF4-FFF2-40B4-BE49-F238E27FC236}">
                <a16:creationId xmlns:a16="http://schemas.microsoft.com/office/drawing/2014/main" id="{C131F074-F50E-6B17-1A81-0E582201E684}"/>
              </a:ext>
            </a:extLst>
          </p:cNvPr>
          <p:cNvSpPr txBox="1"/>
          <p:nvPr/>
        </p:nvSpPr>
        <p:spPr>
          <a:xfrm>
            <a:off x="8525953" y="5550359"/>
            <a:ext cx="691680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FMI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C4628D1-77DD-7472-E174-C559B1AB32D7}"/>
              </a:ext>
            </a:extLst>
          </p:cNvPr>
          <p:cNvCxnSpPr/>
          <p:nvPr/>
        </p:nvCxnSpPr>
        <p:spPr>
          <a:xfrm>
            <a:off x="980303" y="5435034"/>
            <a:ext cx="9226377" cy="0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9">
            <a:extLst>
              <a:ext uri="{FF2B5EF4-FFF2-40B4-BE49-F238E27FC236}">
                <a16:creationId xmlns:a16="http://schemas.microsoft.com/office/drawing/2014/main" id="{9341828A-0C45-E6A3-1A21-4DEE1D2015BC}"/>
              </a:ext>
            </a:extLst>
          </p:cNvPr>
          <p:cNvSpPr txBox="1"/>
          <p:nvPr/>
        </p:nvSpPr>
        <p:spPr>
          <a:xfrm>
            <a:off x="9344813" y="5550359"/>
            <a:ext cx="11521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BANKITALIA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E4D5259-AEF7-F1B2-A999-7D69D0185E6C}"/>
              </a:ext>
            </a:extLst>
          </p:cNvPr>
          <p:cNvSpPr/>
          <p:nvPr/>
        </p:nvSpPr>
        <p:spPr>
          <a:xfrm rot="9476957" flipH="1" flipV="1">
            <a:off x="8372702" y="3315015"/>
            <a:ext cx="494590" cy="1180366"/>
          </a:xfrm>
          <a:custGeom>
            <a:avLst/>
            <a:gdLst>
              <a:gd name="connsiteX0" fmla="*/ 0 w 419878"/>
              <a:gd name="connsiteY0" fmla="*/ 0 h 410547"/>
              <a:gd name="connsiteX1" fmla="*/ 317241 w 419878"/>
              <a:gd name="connsiteY1" fmla="*/ 195943 h 410547"/>
              <a:gd name="connsiteX2" fmla="*/ 419878 w 419878"/>
              <a:gd name="connsiteY2" fmla="*/ 410547 h 41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9878" h="410547">
                <a:moveTo>
                  <a:pt x="0" y="0"/>
                </a:moveTo>
                <a:cubicBezTo>
                  <a:pt x="123630" y="63759"/>
                  <a:pt x="247261" y="127519"/>
                  <a:pt x="317241" y="195943"/>
                </a:cubicBezTo>
                <a:cubicBezTo>
                  <a:pt x="387221" y="264367"/>
                  <a:pt x="403549" y="337457"/>
                  <a:pt x="419878" y="410547"/>
                </a:cubicBezTo>
              </a:path>
            </a:pathLst>
          </a:custGeom>
          <a:noFill/>
          <a:ln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28C407-BF58-BB45-7E66-604B277D92C5}"/>
              </a:ext>
            </a:extLst>
          </p:cNvPr>
          <p:cNvSpPr/>
          <p:nvPr/>
        </p:nvSpPr>
        <p:spPr>
          <a:xfrm>
            <a:off x="4274036" y="1959429"/>
            <a:ext cx="130013" cy="9330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1519076-595C-3DC2-4BB5-853C80E500C7}"/>
              </a:ext>
            </a:extLst>
          </p:cNvPr>
          <p:cNvSpPr txBox="1"/>
          <p:nvPr/>
        </p:nvSpPr>
        <p:spPr>
          <a:xfrm>
            <a:off x="4455192" y="1884002"/>
            <a:ext cx="691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2022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B63450-446A-D4CE-E15A-1F27F03DDAF1}"/>
              </a:ext>
            </a:extLst>
          </p:cNvPr>
          <p:cNvSpPr/>
          <p:nvPr/>
        </p:nvSpPr>
        <p:spPr>
          <a:xfrm>
            <a:off x="5309904" y="1959429"/>
            <a:ext cx="130013" cy="9330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9">
            <a:extLst>
              <a:ext uri="{FF2B5EF4-FFF2-40B4-BE49-F238E27FC236}">
                <a16:creationId xmlns:a16="http://schemas.microsoft.com/office/drawing/2014/main" id="{D8D7FBFC-D9D4-498C-C54E-5823E76D403C}"/>
              </a:ext>
            </a:extLst>
          </p:cNvPr>
          <p:cNvSpPr txBox="1"/>
          <p:nvPr/>
        </p:nvSpPr>
        <p:spPr>
          <a:xfrm>
            <a:off x="5491060" y="1884002"/>
            <a:ext cx="691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2023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068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5456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Investimenti Pubblicitari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9EC4E3-AC02-B247-AA55-0CD3CC3FB3BF}"/>
              </a:ext>
            </a:extLst>
          </p:cNvPr>
          <p:cNvSpPr txBox="1"/>
          <p:nvPr/>
        </p:nvSpPr>
        <p:spPr>
          <a:xfrm>
            <a:off x="465874" y="1010799"/>
            <a:ext cx="4354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Valori in milioni di euro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14" name="Grafico 10">
            <a:extLst>
              <a:ext uri="{FF2B5EF4-FFF2-40B4-BE49-F238E27FC236}">
                <a16:creationId xmlns:a16="http://schemas.microsoft.com/office/drawing/2014/main" id="{1623FE76-3ACD-CC69-F6EA-2F1014A19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220165"/>
              </p:ext>
            </p:extLst>
          </p:nvPr>
        </p:nvGraphicFramePr>
        <p:xfrm>
          <a:off x="641098" y="1605004"/>
          <a:ext cx="8128000" cy="4366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CasellaDiTesto 32">
            <a:extLst>
              <a:ext uri="{FF2B5EF4-FFF2-40B4-BE49-F238E27FC236}">
                <a16:creationId xmlns:a16="http://schemas.microsoft.com/office/drawing/2014/main" id="{7700FA33-8A0B-DDD4-55FA-B1795C0AC6EE}"/>
              </a:ext>
            </a:extLst>
          </p:cNvPr>
          <p:cNvSpPr txBox="1"/>
          <p:nvPr/>
        </p:nvSpPr>
        <p:spPr>
          <a:xfrm>
            <a:off x="8914660" y="4417105"/>
            <a:ext cx="1262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-0,3%</a:t>
            </a:r>
          </a:p>
        </p:txBody>
      </p:sp>
      <p:sp>
        <p:nvSpPr>
          <p:cNvPr id="16" name="CasellaDiTesto 32">
            <a:extLst>
              <a:ext uri="{FF2B5EF4-FFF2-40B4-BE49-F238E27FC236}">
                <a16:creationId xmlns:a16="http://schemas.microsoft.com/office/drawing/2014/main" id="{AA5BF14E-12D0-1F8E-663D-9E81A5FE3BCB}"/>
              </a:ext>
            </a:extLst>
          </p:cNvPr>
          <p:cNvSpPr txBox="1"/>
          <p:nvPr/>
        </p:nvSpPr>
        <p:spPr>
          <a:xfrm>
            <a:off x="8901028" y="3541944"/>
            <a:ext cx="1266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+15,3%</a:t>
            </a:r>
          </a:p>
        </p:txBody>
      </p:sp>
      <p:sp>
        <p:nvSpPr>
          <p:cNvPr id="17" name="CasellaDiTesto 32">
            <a:extLst>
              <a:ext uri="{FF2B5EF4-FFF2-40B4-BE49-F238E27FC236}">
                <a16:creationId xmlns:a16="http://schemas.microsoft.com/office/drawing/2014/main" id="{A2CDFE13-15DE-FB80-23CB-FE2D13D7A654}"/>
              </a:ext>
            </a:extLst>
          </p:cNvPr>
          <p:cNvSpPr txBox="1"/>
          <p:nvPr/>
        </p:nvSpPr>
        <p:spPr>
          <a:xfrm>
            <a:off x="8136077" y="2691528"/>
            <a:ext cx="1266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-11,1%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7F42FD-7FCF-73D6-48CE-774E00715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5834" y="2665150"/>
            <a:ext cx="614448" cy="5144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1F6688-86A6-0C1A-0E16-6CD5B6F86A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4814" y="3536408"/>
            <a:ext cx="614448" cy="5144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160F3F-E620-5083-264D-3DF7A31A9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8446" y="4364348"/>
            <a:ext cx="614448" cy="51442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AFD9591-2C8F-44AC-6D2B-569858C650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7004" y="5177916"/>
            <a:ext cx="592988" cy="555037"/>
          </a:xfrm>
          <a:prstGeom prst="rect">
            <a:avLst/>
          </a:prstGeom>
        </p:spPr>
      </p:pic>
      <p:sp>
        <p:nvSpPr>
          <p:cNvPr id="27" name="CasellaDiTesto 32">
            <a:extLst>
              <a:ext uri="{FF2B5EF4-FFF2-40B4-BE49-F238E27FC236}">
                <a16:creationId xmlns:a16="http://schemas.microsoft.com/office/drawing/2014/main" id="{930EBA88-55A1-FE61-5D88-8E442D2D6DAC}"/>
              </a:ext>
            </a:extLst>
          </p:cNvPr>
          <p:cNvSpPr txBox="1"/>
          <p:nvPr/>
        </p:nvSpPr>
        <p:spPr>
          <a:xfrm>
            <a:off x="8783102" y="5220440"/>
            <a:ext cx="1658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 ~ -</a:t>
            </a:r>
            <a:r>
              <a:rPr lang="it-IT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1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065492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2C8D251-1634-9604-913A-43D7CE4FA7BA}"/>
              </a:ext>
            </a:extLst>
          </p:cNvPr>
          <p:cNvSpPr/>
          <p:nvPr/>
        </p:nvSpPr>
        <p:spPr>
          <a:xfrm>
            <a:off x="7144580" y="1880762"/>
            <a:ext cx="3376587" cy="4060404"/>
          </a:xfrm>
          <a:prstGeom prst="roundRect">
            <a:avLst/>
          </a:prstGeom>
          <a:solidFill>
            <a:srgbClr val="FFFFFF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E9F6154-3346-AC9E-0253-C7025FC3FC8C}"/>
              </a:ext>
            </a:extLst>
          </p:cNvPr>
          <p:cNvSpPr/>
          <p:nvPr/>
        </p:nvSpPr>
        <p:spPr>
          <a:xfrm>
            <a:off x="3799360" y="1880762"/>
            <a:ext cx="3264488" cy="4060404"/>
          </a:xfrm>
          <a:prstGeom prst="roundRect">
            <a:avLst/>
          </a:prstGeom>
          <a:solidFill>
            <a:srgbClr val="FFFF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B72763F-F549-71C6-A018-4D4DC52E3A44}"/>
              </a:ext>
            </a:extLst>
          </p:cNvPr>
          <p:cNvSpPr/>
          <p:nvPr/>
        </p:nvSpPr>
        <p:spPr>
          <a:xfrm>
            <a:off x="465874" y="1880762"/>
            <a:ext cx="3264488" cy="4060404"/>
          </a:xfrm>
          <a:prstGeom prst="roundRect">
            <a:avLst/>
          </a:prstGeom>
          <a:solidFill>
            <a:srgbClr val="FFFFFF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3" name="CasellaDiTesto 6">
            <a:extLst>
              <a:ext uri="{FF2B5EF4-FFF2-40B4-BE49-F238E27FC236}">
                <a16:creationId xmlns:a16="http://schemas.microsoft.com/office/drawing/2014/main" id="{A40DDDCF-45FC-E4B9-F7CD-008F51261C28}"/>
              </a:ext>
            </a:extLst>
          </p:cNvPr>
          <p:cNvSpPr txBox="1"/>
          <p:nvPr/>
        </p:nvSpPr>
        <p:spPr>
          <a:xfrm>
            <a:off x="465874" y="469556"/>
            <a:ext cx="3384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Key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Facts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2023</a:t>
            </a:r>
          </a:p>
        </p:txBody>
      </p:sp>
      <p:sp>
        <p:nvSpPr>
          <p:cNvPr id="20" name="TextBox 34">
            <a:extLst>
              <a:ext uri="{FF2B5EF4-FFF2-40B4-BE49-F238E27FC236}">
                <a16:creationId xmlns:a16="http://schemas.microsoft.com/office/drawing/2014/main" id="{1F3D3284-1AB2-4CF5-16C2-709B7E89AC02}"/>
              </a:ext>
            </a:extLst>
          </p:cNvPr>
          <p:cNvSpPr txBox="1"/>
          <p:nvPr/>
        </p:nvSpPr>
        <p:spPr>
          <a:xfrm>
            <a:off x="951275" y="2383974"/>
            <a:ext cx="2122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Montserrat" panose="00000500000000000000" pitchFamily="2" charset="0"/>
              </a:rPr>
              <a:t>Assenza di eventi sportivi</a:t>
            </a:r>
            <a:endParaRPr lang="it-IT" dirty="0">
              <a:latin typeface="Montserrat" panose="00000500000000000000" pitchFamily="2" charset="0"/>
            </a:endParaRPr>
          </a:p>
        </p:txBody>
      </p:sp>
      <p:pic>
        <p:nvPicPr>
          <p:cNvPr id="1026" name="Picture 2" descr="sport Icon 4516793">
            <a:extLst>
              <a:ext uri="{FF2B5EF4-FFF2-40B4-BE49-F238E27FC236}">
                <a16:creationId xmlns:a16="http://schemas.microsoft.com/office/drawing/2014/main" id="{3D9C25D2-081F-E1D2-3CAC-7AB1ED9AC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832" y="4954038"/>
            <a:ext cx="715825" cy="71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34">
            <a:extLst>
              <a:ext uri="{FF2B5EF4-FFF2-40B4-BE49-F238E27FC236}">
                <a16:creationId xmlns:a16="http://schemas.microsoft.com/office/drawing/2014/main" id="{01829449-AB46-E2E5-A16E-B80ED2E45010}"/>
              </a:ext>
            </a:extLst>
          </p:cNvPr>
          <p:cNvSpPr txBox="1"/>
          <p:nvPr/>
        </p:nvSpPr>
        <p:spPr>
          <a:xfrm>
            <a:off x="4098145" y="2383974"/>
            <a:ext cx="2453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Montserrat" panose="00000500000000000000" pitchFamily="2" charset="0"/>
              </a:rPr>
              <a:t>Ingresso di nuovi player nel mercato</a:t>
            </a:r>
            <a:endParaRPr lang="it-IT" dirty="0">
              <a:latin typeface="Montserrat" panose="00000500000000000000" pitchFamily="2" charset="0"/>
            </a:endParaRPr>
          </a:p>
        </p:txBody>
      </p:sp>
      <p:pic>
        <p:nvPicPr>
          <p:cNvPr id="1028" name="Picture 4" descr="Netflix Logo transparent PNG - StickPNG">
            <a:extLst>
              <a:ext uri="{FF2B5EF4-FFF2-40B4-BE49-F238E27FC236}">
                <a16:creationId xmlns:a16="http://schemas.microsoft.com/office/drawing/2014/main" id="{14AD7FB2-0496-0FC0-06BD-9DCA4B35A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301" y="5000763"/>
            <a:ext cx="1149640" cy="64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29FFAF7-7B30-3480-9A9F-3993E75C4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467" y="4984330"/>
            <a:ext cx="1143509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E0D001B-87FD-4502-45C0-60411778D2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4337" y="1344543"/>
            <a:ext cx="997803" cy="98707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AD34A7F-F37A-F50F-5B2D-A60C97B57F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6044" y="1360479"/>
            <a:ext cx="971211" cy="95520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7DF34DB-045E-3AEF-DA6B-4D29EB95C7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04707" y="1386910"/>
            <a:ext cx="823652" cy="923330"/>
          </a:xfrm>
          <a:prstGeom prst="rect">
            <a:avLst/>
          </a:prstGeom>
        </p:spPr>
      </p:pic>
      <p:sp>
        <p:nvSpPr>
          <p:cNvPr id="33" name="TextBox 34">
            <a:extLst>
              <a:ext uri="{FF2B5EF4-FFF2-40B4-BE49-F238E27FC236}">
                <a16:creationId xmlns:a16="http://schemas.microsoft.com/office/drawing/2014/main" id="{67B619DB-90D3-5983-08DC-ED5F8C724921}"/>
              </a:ext>
            </a:extLst>
          </p:cNvPr>
          <p:cNvSpPr txBox="1"/>
          <p:nvPr/>
        </p:nvSpPr>
        <p:spPr>
          <a:xfrm>
            <a:off x="7277683" y="2383924"/>
            <a:ext cx="33135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Montserrat" panose="00000500000000000000" pitchFamily="2" charset="0"/>
              </a:rPr>
              <a:t>Performance Settori</a:t>
            </a:r>
          </a:p>
          <a:p>
            <a:pPr algn="ctr"/>
            <a:endParaRPr lang="it-IT" b="1" dirty="0">
              <a:latin typeface="Montserrat" panose="00000500000000000000" pitchFamily="2" charset="0"/>
            </a:endParaRPr>
          </a:p>
          <a:p>
            <a:r>
              <a:rPr lang="it-IT" sz="1400" b="1" dirty="0">
                <a:latin typeface="Montserrat" panose="00000500000000000000" pitchFamily="2" charset="0"/>
              </a:rPr>
              <a:t>Continua la decelerata </a:t>
            </a:r>
            <a:r>
              <a:rPr lang="it-IT" sz="1400" dirty="0">
                <a:latin typeface="Montserrat" panose="00000500000000000000" pitchFamily="2" charset="0"/>
              </a:rPr>
              <a:t>di: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Montserrat" panose="00000500000000000000" pitchFamily="2" charset="0"/>
              </a:rPr>
              <a:t>FMCG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Montserrat" panose="00000500000000000000" pitchFamily="2" charset="0"/>
              </a:rPr>
              <a:t>Automotive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Montserrat" panose="00000500000000000000" pitchFamily="2" charset="0"/>
              </a:rPr>
              <a:t>Telco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>
              <a:latin typeface="Montserrat" panose="00000500000000000000" pitchFamily="2" charset="0"/>
            </a:endParaRPr>
          </a:p>
          <a:p>
            <a:r>
              <a:rPr lang="it-IT" sz="1400" b="1" dirty="0">
                <a:latin typeface="Montserrat" panose="00000500000000000000" pitchFamily="2" charset="0"/>
              </a:rPr>
              <a:t>Possibile frenata </a:t>
            </a:r>
            <a:r>
              <a:rPr lang="it-IT" sz="1400" dirty="0">
                <a:latin typeface="Montserrat" panose="00000500000000000000" pitchFamily="2" charset="0"/>
              </a:rPr>
              <a:t>di: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Montserrat" panose="00000500000000000000" pitchFamily="2" charset="0"/>
              </a:rPr>
              <a:t>Retail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Montserrat" panose="00000500000000000000" pitchFamily="2" charset="0"/>
              </a:rPr>
              <a:t>Turismo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Montserrat" panose="00000500000000000000" pitchFamily="2" charset="0"/>
              </a:rPr>
              <a:t>Lusso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>
              <a:latin typeface="Montserrat" panose="00000500000000000000" pitchFamily="2" charset="0"/>
            </a:endParaRPr>
          </a:p>
          <a:p>
            <a:r>
              <a:rPr lang="it-IT" sz="1400" b="1" dirty="0">
                <a:latin typeface="Montserrat" panose="00000500000000000000" pitchFamily="2" charset="0"/>
              </a:rPr>
              <a:t>Le piccole e micro imprese </a:t>
            </a:r>
            <a:r>
              <a:rPr lang="it-IT" sz="1400" dirty="0">
                <a:latin typeface="Montserrat" panose="00000500000000000000" pitchFamily="2" charset="0"/>
              </a:rPr>
              <a:t>(Coda Lunga) potrebbero risentire della situazione economica</a:t>
            </a:r>
          </a:p>
          <a:p>
            <a:endParaRPr lang="it-IT" sz="1600" b="1" dirty="0">
              <a:latin typeface="Montserrat" panose="00000500000000000000" pitchFamily="2" charset="0"/>
            </a:endParaRPr>
          </a:p>
          <a:p>
            <a:pPr algn="ctr"/>
            <a:endParaRPr lang="it-IT" b="1" dirty="0">
              <a:latin typeface="Montserrat" panose="00000500000000000000" pitchFamily="2" charset="0"/>
            </a:endParaRPr>
          </a:p>
        </p:txBody>
      </p:sp>
      <p:pic>
        <p:nvPicPr>
          <p:cNvPr id="35" name="Graphic 34" descr="Close outline">
            <a:extLst>
              <a:ext uri="{FF2B5EF4-FFF2-40B4-BE49-F238E27FC236}">
                <a16:creationId xmlns:a16="http://schemas.microsoft.com/office/drawing/2014/main" id="{DA1B5074-BD49-B997-D696-43395A7CD8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87494" y="48142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93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46185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Note metodologiche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Centro Studi UNA | UNA Media Hub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pic>
        <p:nvPicPr>
          <p:cNvPr id="18434" name="Picture 2" descr="money Icon 4933827">
            <a:extLst>
              <a:ext uri="{FF2B5EF4-FFF2-40B4-BE49-F238E27FC236}">
                <a16:creationId xmlns:a16="http://schemas.microsoft.com/office/drawing/2014/main" id="{5FE6FBC4-3B85-A23C-C040-D91780661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31" y="1268144"/>
            <a:ext cx="830997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sellaDiTesto 111">
            <a:extLst>
              <a:ext uri="{FF2B5EF4-FFF2-40B4-BE49-F238E27FC236}">
                <a16:creationId xmlns:a16="http://schemas.microsoft.com/office/drawing/2014/main" id="{FBE5E8A2-F4CC-CD52-9F48-E834A8B2F79F}"/>
              </a:ext>
            </a:extLst>
          </p:cNvPr>
          <p:cNvSpPr txBox="1"/>
          <p:nvPr/>
        </p:nvSpPr>
        <p:spPr>
          <a:xfrm>
            <a:off x="1591019" y="1181478"/>
            <a:ext cx="2839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Mercato Net </a:t>
            </a:r>
            <a:r>
              <a:rPr kumimoji="0" 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7" name="CasellaDiTesto 111">
            <a:extLst>
              <a:ext uri="{FF2B5EF4-FFF2-40B4-BE49-F238E27FC236}">
                <a16:creationId xmlns:a16="http://schemas.microsoft.com/office/drawing/2014/main" id="{EA0FBED1-3CDB-4E6A-8225-3F75898E5A51}"/>
              </a:ext>
            </a:extLst>
          </p:cNvPr>
          <p:cNvSpPr txBox="1"/>
          <p:nvPr/>
        </p:nvSpPr>
        <p:spPr>
          <a:xfrm>
            <a:off x="1591018" y="1633722"/>
            <a:ext cx="8596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Il valore del Mercato nei diversi anni è costruito considerando tutti i mezzi 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 </a:t>
            </a:r>
            <a:r>
              <a:rPr kumimoji="0" lang="it-IT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(al netto della </a:t>
            </a:r>
            <a:r>
              <a:rPr kumimoji="0" lang="it-IT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fee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di agenzia al 15%)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,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permettendo così un calcolo delle share omogeneo e confrontabile. </a:t>
            </a:r>
          </a:p>
        </p:txBody>
      </p:sp>
      <p:sp>
        <p:nvSpPr>
          <p:cNvPr id="39" name="CasellaDiTesto 111">
            <a:extLst>
              <a:ext uri="{FF2B5EF4-FFF2-40B4-BE49-F238E27FC236}">
                <a16:creationId xmlns:a16="http://schemas.microsoft.com/office/drawing/2014/main" id="{391B5686-81C5-E854-0701-5DAE26AC9572}"/>
              </a:ext>
            </a:extLst>
          </p:cNvPr>
          <p:cNvSpPr txBox="1"/>
          <p:nvPr/>
        </p:nvSpPr>
        <p:spPr>
          <a:xfrm>
            <a:off x="1523911" y="3058639"/>
            <a:ext cx="898523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Partendo dal dato Nielsen, ogni mezzo viene rivalutato per la parte mancante (non rilevata dall’Istituto). In particolare: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solidFill>
                  <a:prstClr val="black"/>
                </a:solidFill>
                <a:latin typeface="Montserrat" pitchFamily="2" charset="77"/>
              </a:rPr>
              <a:t>TV</a:t>
            </a:r>
            <a:r>
              <a:rPr lang="it-IT" sz="1400" dirty="0">
                <a:solidFill>
                  <a:prstClr val="black"/>
                </a:solidFill>
                <a:latin typeface="Montserrat" pitchFamily="2" charset="77"/>
              </a:rPr>
              <a:t> </a:t>
            </a:r>
            <a:r>
              <a:rPr lang="it-IT" sz="1400" dirty="0">
                <a:solidFill>
                  <a:prstClr val="black"/>
                </a:solidFill>
                <a:latin typeface="Montserrat" pitchFamily="2" charset="77"/>
                <a:sym typeface="Wingdings" panose="05000000000000000000" pitchFamily="2" charset="2"/>
              </a:rPr>
              <a:t> valorizzazione delle revenue del Calcio trasmesso da </a:t>
            </a:r>
            <a:r>
              <a:rPr lang="it-IT" sz="1400" dirty="0" err="1">
                <a:solidFill>
                  <a:prstClr val="black"/>
                </a:solidFill>
                <a:latin typeface="Montserrat" pitchFamily="2" charset="77"/>
                <a:sym typeface="Wingdings" panose="05000000000000000000" pitchFamily="2" charset="2"/>
              </a:rPr>
              <a:t>Dazn</a:t>
            </a:r>
            <a:r>
              <a:rPr lang="it-IT" sz="1400" dirty="0">
                <a:solidFill>
                  <a:prstClr val="black"/>
                </a:solidFill>
                <a:latin typeface="Montserrat" pitchFamily="2" charset="77"/>
                <a:sym typeface="Wingdings" panose="05000000000000000000" pitchFamily="2" charset="2"/>
              </a:rPr>
              <a:t> (Serie A) e Amazon Prime Video (Champions League)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solidFill>
                  <a:prstClr val="black"/>
                </a:solidFill>
                <a:latin typeface="Montserrat" pitchFamily="2" charset="77"/>
              </a:rPr>
              <a:t>Digital</a:t>
            </a:r>
            <a:r>
              <a:rPr lang="it-IT" sz="1400" dirty="0">
                <a:solidFill>
                  <a:prstClr val="black"/>
                </a:solidFill>
                <a:latin typeface="Montserrat" pitchFamily="2" charset="77"/>
              </a:rPr>
              <a:t> </a:t>
            </a:r>
            <a:r>
              <a:rPr lang="it-IT" sz="1400" dirty="0">
                <a:solidFill>
                  <a:prstClr val="black"/>
                </a:solidFill>
                <a:latin typeface="Montserrat" pitchFamily="2" charset="77"/>
                <a:sym typeface="Wingdings" panose="05000000000000000000" pitchFamily="2" charset="2"/>
              </a:rPr>
              <a:t> valorizzazione degli OTT e della coda lunga (small business)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Wingdings" panose="05000000000000000000" pitchFamily="2" charset="2"/>
              </a:rPr>
              <a:t>OOH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sym typeface="Wingdings" panose="05000000000000000000" pitchFamily="2" charset="2"/>
              </a:rPr>
              <a:t>  valorizzazione di quasi la metà del mercato non afferente alle grandi  concessionarie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2" name="CasellaDiTesto 111">
            <a:extLst>
              <a:ext uri="{FF2B5EF4-FFF2-40B4-BE49-F238E27FC236}">
                <a16:creationId xmlns:a16="http://schemas.microsoft.com/office/drawing/2014/main" id="{44273CE5-A27A-E33C-0448-315C09BAD75E}"/>
              </a:ext>
            </a:extLst>
          </p:cNvPr>
          <p:cNvSpPr txBox="1"/>
          <p:nvPr/>
        </p:nvSpPr>
        <p:spPr>
          <a:xfrm>
            <a:off x="1523911" y="2693455"/>
            <a:ext cx="181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Perimetro</a:t>
            </a:r>
          </a:p>
        </p:txBody>
      </p:sp>
      <p:pic>
        <p:nvPicPr>
          <p:cNvPr id="1026" name="Picture 2" descr="outer perimeter Icon 330135">
            <a:extLst>
              <a:ext uri="{FF2B5EF4-FFF2-40B4-BE49-F238E27FC236}">
                <a16:creationId xmlns:a16="http://schemas.microsoft.com/office/drawing/2014/main" id="{4964F56B-ADED-9E8B-F40B-868E5355B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51" y="2693455"/>
            <a:ext cx="715108" cy="71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11">
            <a:extLst>
              <a:ext uri="{FF2B5EF4-FFF2-40B4-BE49-F238E27FC236}">
                <a16:creationId xmlns:a16="http://schemas.microsoft.com/office/drawing/2014/main" id="{D344436E-F88E-4BA8-0196-6BEF01311D91}"/>
              </a:ext>
            </a:extLst>
          </p:cNvPr>
          <p:cNvSpPr txBox="1"/>
          <p:nvPr/>
        </p:nvSpPr>
        <p:spPr>
          <a:xfrm>
            <a:off x="1508428" y="5015929"/>
            <a:ext cx="8596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prstClr val="black"/>
                </a:solidFill>
                <a:latin typeface="Montserrat" pitchFamily="2" charset="77"/>
              </a:rPr>
              <a:t>Sviluppi metodologici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Sarà opportuno ripensare alla valorizzazione dei media, in relazione alla digital extension dei diversi mezzi</a:t>
            </a:r>
          </a:p>
        </p:txBody>
      </p:sp>
      <p:pic>
        <p:nvPicPr>
          <p:cNvPr id="3" name="Picture 2" descr="method Icon 3139267">
            <a:extLst>
              <a:ext uri="{FF2B5EF4-FFF2-40B4-BE49-F238E27FC236}">
                <a16:creationId xmlns:a16="http://schemas.microsoft.com/office/drawing/2014/main" id="{2CA3483E-3C2A-0C6B-5BE6-BA963DF5D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51" y="5009326"/>
            <a:ext cx="715108" cy="71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710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E4D8573-9276-A542-BA6F-12518DEF2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34987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9" y="682747"/>
            <a:ext cx="1992407" cy="80044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234684" y="2248929"/>
            <a:ext cx="378340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>
                <a:highlight>
                  <a:srgbClr val="FFD200"/>
                </a:highlight>
                <a:latin typeface="Montserrat" pitchFamily="2" charset="77"/>
              </a:rPr>
              <a:t>Grazie</a:t>
            </a:r>
            <a:r>
              <a:rPr lang="it-IT" sz="4400" b="1" dirty="0">
                <a:latin typeface="Montserrat" pitchFamily="2" charset="77"/>
              </a:rPr>
              <a:t> per </a:t>
            </a:r>
          </a:p>
          <a:p>
            <a:r>
              <a:rPr lang="it-IT" sz="4400" b="1" dirty="0">
                <a:latin typeface="Montserrat" pitchFamily="2" charset="77"/>
              </a:rPr>
              <a:t>l’attenzione!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255704" y="5480583"/>
            <a:ext cx="457208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Montserrat" pitchFamily="2" charset="77"/>
              </a:rPr>
              <a:t>Centro Studi UNA </a:t>
            </a:r>
          </a:p>
          <a:p>
            <a:r>
              <a:rPr lang="it-IT" b="1" dirty="0">
                <a:latin typeface="Montserrat" pitchFamily="2" charset="77"/>
              </a:rPr>
              <a:t>Media Hub UNA</a:t>
            </a:r>
          </a:p>
          <a:p>
            <a:r>
              <a:rPr lang="it-IT" sz="1600" i="1" dirty="0">
                <a:latin typeface="Montserrat" pitchFamily="2" charset="77"/>
              </a:rPr>
              <a:t>UNA – Aziende della Comunicazione Unite</a:t>
            </a:r>
            <a:endParaRPr lang="it-IT" sz="1600" i="1" dirty="0">
              <a:solidFill>
                <a:srgbClr val="FFD200"/>
              </a:solidFill>
              <a:latin typeface="Montserrat" pitchFamily="2" charset="77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AA54DB1-E458-1546-B77F-54B262EDF4A5}"/>
              </a:ext>
            </a:extLst>
          </p:cNvPr>
          <p:cNvSpPr txBox="1"/>
          <p:nvPr/>
        </p:nvSpPr>
        <p:spPr>
          <a:xfrm>
            <a:off x="4255704" y="5142029"/>
            <a:ext cx="12153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A cura del</a:t>
            </a:r>
          </a:p>
        </p:txBody>
      </p:sp>
    </p:spTree>
    <p:extLst>
      <p:ext uri="{BB962C8B-B14F-4D97-AF65-F5344CB8AC3E}">
        <p14:creationId xmlns:p14="http://schemas.microsoft.com/office/powerpoint/2010/main" val="2330300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B272D8-3B2C-3355-43F5-9C1E5EEACB09}"/>
              </a:ext>
            </a:extLst>
          </p:cNvPr>
          <p:cNvSpPr/>
          <p:nvPr/>
        </p:nvSpPr>
        <p:spPr>
          <a:xfrm>
            <a:off x="0" y="1"/>
            <a:ext cx="11644243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8" name="CasellaDiTesto 6">
            <a:extLst>
              <a:ext uri="{FF2B5EF4-FFF2-40B4-BE49-F238E27FC236}">
                <a16:creationId xmlns:a16="http://schemas.microsoft.com/office/drawing/2014/main" id="{79C1ACE8-9525-A496-5454-C9FDE97C27BA}"/>
              </a:ext>
            </a:extLst>
          </p:cNvPr>
          <p:cNvSpPr txBox="1"/>
          <p:nvPr/>
        </p:nvSpPr>
        <p:spPr>
          <a:xfrm>
            <a:off x="1866121" y="2762063"/>
            <a:ext cx="8668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Montserrat" pitchFamily="2" charset="77"/>
              </a:rPr>
              <a:t>La nuova stima di chiusura del 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</a:rPr>
              <a:t>2022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09379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C1C9A1C-E06E-18A3-AA0B-E172921FF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2B757D2-5738-6D96-A9E1-6BF29A61F086}"/>
              </a:ext>
            </a:extLst>
          </p:cNvPr>
          <p:cNvSpPr/>
          <p:nvPr/>
        </p:nvSpPr>
        <p:spPr>
          <a:xfrm>
            <a:off x="1524" y="5330364"/>
            <a:ext cx="12192000" cy="734614"/>
          </a:xfrm>
          <a:prstGeom prst="rect">
            <a:avLst/>
          </a:prstGeom>
          <a:solidFill>
            <a:srgbClr val="FFFFFF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chemeClr val="tx1"/>
                </a:solidFill>
                <a:latin typeface="Montserrat" pitchFamily="2" charset="77"/>
              </a:rPr>
              <a:t>Volatilità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158F3E-10D7-BE5B-EE89-56E3C7FBCAD1}"/>
              </a:ext>
            </a:extLst>
          </p:cNvPr>
          <p:cNvSpPr/>
          <p:nvPr/>
        </p:nvSpPr>
        <p:spPr>
          <a:xfrm>
            <a:off x="-20" y="6127001"/>
            <a:ext cx="12192000" cy="38273"/>
          </a:xfrm>
          <a:prstGeom prst="rect">
            <a:avLst/>
          </a:prstGeom>
          <a:solidFill>
            <a:srgbClr val="FFFFFF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4A2991-0B3C-E103-FF6E-9E1D83A4CAAD}"/>
              </a:ext>
            </a:extLst>
          </p:cNvPr>
          <p:cNvSpPr/>
          <p:nvPr/>
        </p:nvSpPr>
        <p:spPr>
          <a:xfrm>
            <a:off x="-20" y="5236895"/>
            <a:ext cx="12192000" cy="38273"/>
          </a:xfrm>
          <a:prstGeom prst="rect">
            <a:avLst/>
          </a:prstGeom>
          <a:solidFill>
            <a:srgbClr val="FFFFFF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 b="1" dirty="0">
              <a:solidFill>
                <a:schemeClr val="tx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7132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1A27CA17-60F1-A3D1-4F67-D0E8D275B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1805108"/>
              </p:ext>
            </p:extLst>
          </p:nvPr>
        </p:nvGraphicFramePr>
        <p:xfrm>
          <a:off x="135958" y="1824072"/>
          <a:ext cx="10361026" cy="3199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Come sono cambiate le stime di PIL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2" name="CasellaDiTesto 9">
            <a:extLst>
              <a:ext uri="{FF2B5EF4-FFF2-40B4-BE49-F238E27FC236}">
                <a16:creationId xmlns:a16="http://schemas.microsoft.com/office/drawing/2014/main" id="{5244A9A2-2C66-CF79-F2B7-372D8276062D}"/>
              </a:ext>
            </a:extLst>
          </p:cNvPr>
          <p:cNvSpPr txBox="1"/>
          <p:nvPr/>
        </p:nvSpPr>
        <p:spPr>
          <a:xfrm>
            <a:off x="498122" y="1027063"/>
            <a:ext cx="3611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2022 vs 2021 Variazione %</a:t>
            </a:r>
          </a:p>
        </p:txBody>
      </p:sp>
      <p:sp>
        <p:nvSpPr>
          <p:cNvPr id="4" name="CasellaDiTesto 9">
            <a:extLst>
              <a:ext uri="{FF2B5EF4-FFF2-40B4-BE49-F238E27FC236}">
                <a16:creationId xmlns:a16="http://schemas.microsoft.com/office/drawing/2014/main" id="{7EBEAE57-7282-FD11-B2F7-17AD0C2A8711}"/>
              </a:ext>
            </a:extLst>
          </p:cNvPr>
          <p:cNvSpPr txBox="1"/>
          <p:nvPr/>
        </p:nvSpPr>
        <p:spPr>
          <a:xfrm>
            <a:off x="1083950" y="5247163"/>
            <a:ext cx="611066" cy="269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ISTAT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16" name="TextBox 28">
            <a:extLst>
              <a:ext uri="{FF2B5EF4-FFF2-40B4-BE49-F238E27FC236}">
                <a16:creationId xmlns:a16="http://schemas.microsoft.com/office/drawing/2014/main" id="{B808B0BE-121F-ED6E-B408-2ADE053316D3}"/>
              </a:ext>
            </a:extLst>
          </p:cNvPr>
          <p:cNvSpPr txBox="1"/>
          <p:nvPr/>
        </p:nvSpPr>
        <p:spPr>
          <a:xfrm>
            <a:off x="10333860" y="4941129"/>
            <a:ext cx="1210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</a:defRPr>
            </a:lvl1pPr>
          </a:lstStyle>
          <a:p>
            <a:r>
              <a:rPr lang="it-IT" sz="1400" i="1" dirty="0">
                <a:sym typeface="Arial"/>
              </a:rPr>
              <a:t>PIL update</a:t>
            </a:r>
          </a:p>
        </p:txBody>
      </p:sp>
      <p:sp>
        <p:nvSpPr>
          <p:cNvPr id="17" name="CasellaDiTesto 9">
            <a:extLst>
              <a:ext uri="{FF2B5EF4-FFF2-40B4-BE49-F238E27FC236}">
                <a16:creationId xmlns:a16="http://schemas.microsoft.com/office/drawing/2014/main" id="{862BCF60-F74D-78EF-7A79-1F170A2D76A9}"/>
              </a:ext>
            </a:extLst>
          </p:cNvPr>
          <p:cNvSpPr txBox="1"/>
          <p:nvPr/>
        </p:nvSpPr>
        <p:spPr>
          <a:xfrm>
            <a:off x="2371738" y="5247163"/>
            <a:ext cx="401072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UE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18" name="CasellaDiTesto 9">
            <a:extLst>
              <a:ext uri="{FF2B5EF4-FFF2-40B4-BE49-F238E27FC236}">
                <a16:creationId xmlns:a16="http://schemas.microsoft.com/office/drawing/2014/main" id="{E5AE4D25-FB66-3B5D-4588-A9D15A66446A}"/>
              </a:ext>
            </a:extLst>
          </p:cNvPr>
          <p:cNvSpPr txBox="1"/>
          <p:nvPr/>
        </p:nvSpPr>
        <p:spPr>
          <a:xfrm>
            <a:off x="3023118" y="5247163"/>
            <a:ext cx="1605478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CONFINDUSTRIA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19" name="CasellaDiTesto 9">
            <a:extLst>
              <a:ext uri="{FF2B5EF4-FFF2-40B4-BE49-F238E27FC236}">
                <a16:creationId xmlns:a16="http://schemas.microsoft.com/office/drawing/2014/main" id="{842A486E-84B6-A359-4069-B073CBBC13D4}"/>
              </a:ext>
            </a:extLst>
          </p:cNvPr>
          <p:cNvSpPr txBox="1"/>
          <p:nvPr/>
        </p:nvSpPr>
        <p:spPr>
          <a:xfrm>
            <a:off x="4669390" y="5247163"/>
            <a:ext cx="691680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DEF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20" name="CasellaDiTesto 9">
            <a:extLst>
              <a:ext uri="{FF2B5EF4-FFF2-40B4-BE49-F238E27FC236}">
                <a16:creationId xmlns:a16="http://schemas.microsoft.com/office/drawing/2014/main" id="{64955FCC-16EB-8023-9D4C-C3FFC6724208}"/>
              </a:ext>
            </a:extLst>
          </p:cNvPr>
          <p:cNvSpPr txBox="1"/>
          <p:nvPr/>
        </p:nvSpPr>
        <p:spPr>
          <a:xfrm>
            <a:off x="5862738" y="5247163"/>
            <a:ext cx="691680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FMI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21" name="CasellaDiTesto 9">
            <a:extLst>
              <a:ext uri="{FF2B5EF4-FFF2-40B4-BE49-F238E27FC236}">
                <a16:creationId xmlns:a16="http://schemas.microsoft.com/office/drawing/2014/main" id="{17D73896-1B87-EDF2-1D33-989B28CD2BB5}"/>
              </a:ext>
            </a:extLst>
          </p:cNvPr>
          <p:cNvSpPr txBox="1"/>
          <p:nvPr/>
        </p:nvSpPr>
        <p:spPr>
          <a:xfrm>
            <a:off x="7254058" y="5247163"/>
            <a:ext cx="401072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UE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22" name="CasellaDiTesto 9">
            <a:extLst>
              <a:ext uri="{FF2B5EF4-FFF2-40B4-BE49-F238E27FC236}">
                <a16:creationId xmlns:a16="http://schemas.microsoft.com/office/drawing/2014/main" id="{A457579C-2F33-02F2-A4B6-4F67E5F0FB62}"/>
              </a:ext>
            </a:extLst>
          </p:cNvPr>
          <p:cNvSpPr txBox="1"/>
          <p:nvPr/>
        </p:nvSpPr>
        <p:spPr>
          <a:xfrm>
            <a:off x="8387604" y="5247163"/>
            <a:ext cx="611066" cy="269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ISTAT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23" name="CasellaDiTesto 9">
            <a:extLst>
              <a:ext uri="{FF2B5EF4-FFF2-40B4-BE49-F238E27FC236}">
                <a16:creationId xmlns:a16="http://schemas.microsoft.com/office/drawing/2014/main" id="{C131F074-F50E-6B17-1A81-0E582201E684}"/>
              </a:ext>
            </a:extLst>
          </p:cNvPr>
          <p:cNvSpPr txBox="1"/>
          <p:nvPr/>
        </p:nvSpPr>
        <p:spPr>
          <a:xfrm>
            <a:off x="9515000" y="5247163"/>
            <a:ext cx="691680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accent1">
                    <a:lumMod val="50000"/>
                  </a:schemeClr>
                </a:solidFill>
                <a:latin typeface="Montserrat SemiBold" panose="00000700000000000000" pitchFamily="2" charset="0"/>
              </a:rPr>
              <a:t>FMI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C4628D1-77DD-7472-E174-C559B1AB32D7}"/>
              </a:ext>
            </a:extLst>
          </p:cNvPr>
          <p:cNvCxnSpPr/>
          <p:nvPr/>
        </p:nvCxnSpPr>
        <p:spPr>
          <a:xfrm>
            <a:off x="980303" y="5131838"/>
            <a:ext cx="9226377" cy="0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848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5456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Investimenti Pubblicitari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9EC4E3-AC02-B247-AA55-0CD3CC3FB3BF}"/>
              </a:ext>
            </a:extLst>
          </p:cNvPr>
          <p:cNvSpPr txBox="1"/>
          <p:nvPr/>
        </p:nvSpPr>
        <p:spPr>
          <a:xfrm>
            <a:off x="465874" y="1010799"/>
            <a:ext cx="4354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Valori in milioni di euro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12E4EE8-64C4-0F20-2330-6966007D2027}"/>
              </a:ext>
            </a:extLst>
          </p:cNvPr>
          <p:cNvGrpSpPr/>
          <p:nvPr/>
        </p:nvGrpSpPr>
        <p:grpSpPr>
          <a:xfrm>
            <a:off x="389307" y="1609425"/>
            <a:ext cx="9536256" cy="2784097"/>
            <a:chOff x="641098" y="1605004"/>
            <a:chExt cx="9536256" cy="3561518"/>
          </a:xfrm>
        </p:grpSpPr>
        <p:graphicFrame>
          <p:nvGraphicFramePr>
            <p:cNvPr id="11" name="Grafico 10">
              <a:extLst>
                <a:ext uri="{FF2B5EF4-FFF2-40B4-BE49-F238E27FC236}">
                  <a16:creationId xmlns:a16="http://schemas.microsoft.com/office/drawing/2014/main" id="{736C47A4-AC86-40B3-861E-0FD25904C24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03435956"/>
                </p:ext>
              </p:extLst>
            </p:nvPr>
          </p:nvGraphicFramePr>
          <p:xfrm>
            <a:off x="641098" y="1605004"/>
            <a:ext cx="8128000" cy="35615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" name="CasellaDiTesto 32">
              <a:extLst>
                <a:ext uri="{FF2B5EF4-FFF2-40B4-BE49-F238E27FC236}">
                  <a16:creationId xmlns:a16="http://schemas.microsoft.com/office/drawing/2014/main" id="{7ED0F638-CF5A-0C3B-9D67-9238546BBC6F}"/>
                </a:ext>
              </a:extLst>
            </p:cNvPr>
            <p:cNvSpPr txBox="1"/>
            <p:nvPr/>
          </p:nvSpPr>
          <p:spPr>
            <a:xfrm>
              <a:off x="8914660" y="4333549"/>
              <a:ext cx="12626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Montserrat" pitchFamily="2" charset="77"/>
                  <a:ea typeface="+mn-ea"/>
                  <a:cs typeface="+mn-cs"/>
                </a:rPr>
                <a:t>+0,9%</a:t>
              </a:r>
            </a:p>
          </p:txBody>
        </p:sp>
        <p:sp>
          <p:nvSpPr>
            <p:cNvPr id="4" name="CasellaDiTesto 32">
              <a:extLst>
                <a:ext uri="{FF2B5EF4-FFF2-40B4-BE49-F238E27FC236}">
                  <a16:creationId xmlns:a16="http://schemas.microsoft.com/office/drawing/2014/main" id="{2D78D4AA-BEEE-2C53-CB94-CBDAD260E92A}"/>
                </a:ext>
              </a:extLst>
            </p:cNvPr>
            <p:cNvSpPr txBox="1"/>
            <p:nvPr/>
          </p:nvSpPr>
          <p:spPr>
            <a:xfrm>
              <a:off x="8901028" y="3482262"/>
              <a:ext cx="1266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Montserrat" pitchFamily="2" charset="77"/>
                  <a:ea typeface="+mn-ea"/>
                  <a:cs typeface="+mn-cs"/>
                </a:rPr>
                <a:t>+15,3%</a:t>
              </a:r>
            </a:p>
          </p:txBody>
        </p:sp>
        <p:sp>
          <p:nvSpPr>
            <p:cNvPr id="5" name="CasellaDiTesto 32">
              <a:extLst>
                <a:ext uri="{FF2B5EF4-FFF2-40B4-BE49-F238E27FC236}">
                  <a16:creationId xmlns:a16="http://schemas.microsoft.com/office/drawing/2014/main" id="{E5D06F74-086F-2BF7-3FB3-E2432DBBA88D}"/>
                </a:ext>
              </a:extLst>
            </p:cNvPr>
            <p:cNvSpPr txBox="1"/>
            <p:nvPr/>
          </p:nvSpPr>
          <p:spPr>
            <a:xfrm>
              <a:off x="8136077" y="2619909"/>
              <a:ext cx="1266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Montserrat" pitchFamily="2" charset="77"/>
                  <a:ea typeface="+mn-ea"/>
                  <a:cs typeface="+mn-cs"/>
                </a:rPr>
                <a:t>-11,1%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DF7EFF8-286D-7CED-8DE8-1B9B9A352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65834" y="2665150"/>
              <a:ext cx="614448" cy="5144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524DCF0-598D-7DE4-F23E-386DFDAE9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94814" y="3536408"/>
              <a:ext cx="614448" cy="51442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1433613-CC4E-D03E-EA31-C68A1D317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08446" y="4364348"/>
              <a:ext cx="614448" cy="514422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BE671CE-86C6-1B97-3C0D-E4A4A54BE6EA}"/>
              </a:ext>
            </a:extLst>
          </p:cNvPr>
          <p:cNvSpPr txBox="1"/>
          <p:nvPr/>
        </p:nvSpPr>
        <p:spPr>
          <a:xfrm>
            <a:off x="1456602" y="3807690"/>
            <a:ext cx="529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Stima di Luglio 2022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E72A484-AC1E-61B1-60E4-9B69F6119869}"/>
              </a:ext>
            </a:extLst>
          </p:cNvPr>
          <p:cNvGrpSpPr/>
          <p:nvPr/>
        </p:nvGrpSpPr>
        <p:grpSpPr>
          <a:xfrm>
            <a:off x="402988" y="2468809"/>
            <a:ext cx="9522575" cy="2784097"/>
            <a:chOff x="654779" y="2464388"/>
            <a:chExt cx="9522575" cy="3561518"/>
          </a:xfrm>
        </p:grpSpPr>
        <p:graphicFrame>
          <p:nvGraphicFramePr>
            <p:cNvPr id="20" name="Grafico 10">
              <a:extLst>
                <a:ext uri="{FF2B5EF4-FFF2-40B4-BE49-F238E27FC236}">
                  <a16:creationId xmlns:a16="http://schemas.microsoft.com/office/drawing/2014/main" id="{3C12B596-4FD5-970F-0F8E-823CA2DC442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53869583"/>
                </p:ext>
              </p:extLst>
            </p:nvPr>
          </p:nvGraphicFramePr>
          <p:xfrm>
            <a:off x="654779" y="2464388"/>
            <a:ext cx="8128000" cy="35615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8822743-2D71-E622-F145-F8674A1B9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20074" y="5249742"/>
              <a:ext cx="592988" cy="555037"/>
            </a:xfrm>
            <a:prstGeom prst="rect">
              <a:avLst/>
            </a:prstGeom>
          </p:spPr>
        </p:pic>
        <p:sp>
          <p:nvSpPr>
            <p:cNvPr id="23" name="CasellaDiTesto 32">
              <a:extLst>
                <a:ext uri="{FF2B5EF4-FFF2-40B4-BE49-F238E27FC236}">
                  <a16:creationId xmlns:a16="http://schemas.microsoft.com/office/drawing/2014/main" id="{2D33E2F4-7AF9-1AFB-2AAB-49F8AF968768}"/>
                </a:ext>
              </a:extLst>
            </p:cNvPr>
            <p:cNvSpPr txBox="1"/>
            <p:nvPr/>
          </p:nvSpPr>
          <p:spPr>
            <a:xfrm>
              <a:off x="8914660" y="5232584"/>
              <a:ext cx="12626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ontserrat" pitchFamily="2" charset="77"/>
                  <a:ea typeface="+mn-ea"/>
                  <a:cs typeface="+mn-cs"/>
                </a:rPr>
                <a:t>-0,3%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D3358AE-08E4-9A88-6455-EE99F9AF0850}"/>
              </a:ext>
            </a:extLst>
          </p:cNvPr>
          <p:cNvSpPr txBox="1"/>
          <p:nvPr/>
        </p:nvSpPr>
        <p:spPr>
          <a:xfrm>
            <a:off x="1478489" y="4662017"/>
            <a:ext cx="529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Stima di Ottobre 2022</a:t>
            </a:r>
          </a:p>
        </p:txBody>
      </p:sp>
      <p:sp>
        <p:nvSpPr>
          <p:cNvPr id="16" name="TextBox 32">
            <a:extLst>
              <a:ext uri="{FF2B5EF4-FFF2-40B4-BE49-F238E27FC236}">
                <a16:creationId xmlns:a16="http://schemas.microsoft.com/office/drawing/2014/main" id="{3EDCC5A3-A2E8-9E9F-717E-24AA91F3AF61}"/>
              </a:ext>
            </a:extLst>
          </p:cNvPr>
          <p:cNvSpPr txBox="1"/>
          <p:nvPr/>
        </p:nvSpPr>
        <p:spPr>
          <a:xfrm>
            <a:off x="7591567" y="510377"/>
            <a:ext cx="13692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100" b="1" dirty="0">
                <a:solidFill>
                  <a:prstClr val="white"/>
                </a:solidFill>
                <a:latin typeface="Montserrat" pitchFamily="2" charset="0"/>
              </a:rPr>
              <a:t>2022 vs 2019</a:t>
            </a:r>
            <a:endParaRPr kumimoji="0" lang="en-A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E033C64-DAA7-A642-8518-773310495D35}"/>
              </a:ext>
            </a:extLst>
          </p:cNvPr>
          <p:cNvGrpSpPr/>
          <p:nvPr/>
        </p:nvGrpSpPr>
        <p:grpSpPr>
          <a:xfrm>
            <a:off x="6454382" y="5252906"/>
            <a:ext cx="3733256" cy="461665"/>
            <a:chOff x="3332686" y="5554929"/>
            <a:chExt cx="3733256" cy="461665"/>
          </a:xfrm>
        </p:grpSpPr>
        <p:sp>
          <p:nvSpPr>
            <p:cNvPr id="17" name="TextBox 63">
              <a:extLst>
                <a:ext uri="{FF2B5EF4-FFF2-40B4-BE49-F238E27FC236}">
                  <a16:creationId xmlns:a16="http://schemas.microsoft.com/office/drawing/2014/main" id="{849A9E9C-A189-A830-F6C8-162B70E78C98}"/>
                </a:ext>
              </a:extLst>
            </p:cNvPr>
            <p:cNvSpPr txBox="1"/>
            <p:nvPr/>
          </p:nvSpPr>
          <p:spPr>
            <a:xfrm>
              <a:off x="3332686" y="5603176"/>
              <a:ext cx="1538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AU" sz="1600" b="1" dirty="0">
                  <a:latin typeface="Montserrat" pitchFamily="2" charset="0"/>
                </a:rPr>
                <a:t>2022 vs 2019</a:t>
              </a:r>
              <a:endParaRPr kumimoji="0" lang="en-A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endParaRPr>
            </a:p>
          </p:txBody>
        </p:sp>
        <p:sp>
          <p:nvSpPr>
            <p:cNvPr id="28" name="CasellaDiTesto 32">
              <a:extLst>
                <a:ext uri="{FF2B5EF4-FFF2-40B4-BE49-F238E27FC236}">
                  <a16:creationId xmlns:a16="http://schemas.microsoft.com/office/drawing/2014/main" id="{D72D6685-49FC-470C-3E7A-078C502ED50C}"/>
                </a:ext>
              </a:extLst>
            </p:cNvPr>
            <p:cNvSpPr txBox="1"/>
            <p:nvPr/>
          </p:nvSpPr>
          <p:spPr>
            <a:xfrm>
              <a:off x="5592580" y="5554929"/>
              <a:ext cx="14733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Montserrat" pitchFamily="2" charset="77"/>
                  <a:ea typeface="+mn-ea"/>
                  <a:cs typeface="+mn-cs"/>
                </a:rPr>
                <a:t>+</a:t>
              </a:r>
              <a:r>
                <a:rPr lang="it-IT" sz="2400" b="1" dirty="0">
                  <a:latin typeface="Montserrat" pitchFamily="2" charset="77"/>
                </a:rPr>
                <a:t>2,2</a:t>
              </a:r>
              <a:r>
                <a:rPr kumimoji="0" lang="it-IT" sz="24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Montserrat" pitchFamily="2" charset="77"/>
                  <a:ea typeface="+mn-ea"/>
                  <a:cs typeface="+mn-cs"/>
                </a:rPr>
                <a:t>%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1EC8A1E-0675-FB0F-47AF-92AE0E496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40501" y="5574353"/>
              <a:ext cx="582552" cy="4289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039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4371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L’impatto sui mezzi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9EC4E3-AC02-B247-AA55-0CD3CC3FB3BF}"/>
              </a:ext>
            </a:extLst>
          </p:cNvPr>
          <p:cNvSpPr txBox="1"/>
          <p:nvPr/>
        </p:nvSpPr>
        <p:spPr>
          <a:xfrm>
            <a:off x="465874" y="954756"/>
            <a:ext cx="3611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2022 vs 2021 Variazione %</a:t>
            </a: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526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13573B80-3DBB-1CF8-3DE6-65F40A96E3A9}"/>
              </a:ext>
            </a:extLst>
          </p:cNvPr>
          <p:cNvGrpSpPr/>
          <p:nvPr/>
        </p:nvGrpSpPr>
        <p:grpSpPr>
          <a:xfrm>
            <a:off x="236847" y="1469415"/>
            <a:ext cx="9230092" cy="1100462"/>
            <a:chOff x="239298" y="1410508"/>
            <a:chExt cx="9230092" cy="1100462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3868148-A61A-CFD0-C0A1-0EB73983B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42851" y="1410508"/>
              <a:ext cx="457200" cy="4572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5C16025-7582-C435-B469-F010745C5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62901" y="1410508"/>
              <a:ext cx="457200" cy="45720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909ACB70-F5A7-DE4A-D0A1-D09D7B17C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153282" y="1410508"/>
              <a:ext cx="457200" cy="457200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34743CE2-4617-3DF9-C08D-65E70ED07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319523" y="1410508"/>
              <a:ext cx="457200" cy="457200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E718303C-52F8-C4D0-BED0-A0BDBF53E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556163" y="1410508"/>
              <a:ext cx="457200" cy="457200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B422F919-BC69-5A50-09FF-642731F51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804772" y="1410508"/>
              <a:ext cx="457200" cy="457200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7E1A0728-AB7E-8038-86D3-6B2DD715B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982109" y="1410508"/>
              <a:ext cx="457200" cy="457200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1F160C6-2FCB-693E-7AA2-E691AE3113B6}"/>
                </a:ext>
              </a:extLst>
            </p:cNvPr>
            <p:cNvSpPr/>
            <p:nvPr/>
          </p:nvSpPr>
          <p:spPr>
            <a:xfrm>
              <a:off x="7360778" y="1553394"/>
              <a:ext cx="118792" cy="1187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FCAFE47-D92F-E7C5-C76A-ABEAEBA3A238}"/>
                </a:ext>
              </a:extLst>
            </p:cNvPr>
            <p:cNvSpPr txBox="1"/>
            <p:nvPr/>
          </p:nvSpPr>
          <p:spPr>
            <a:xfrm>
              <a:off x="1409491" y="1849973"/>
              <a:ext cx="5640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TV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A0C50CD-414D-EC40-C937-8134F663FC2F}"/>
                </a:ext>
              </a:extLst>
            </p:cNvPr>
            <p:cNvSpPr txBox="1"/>
            <p:nvPr/>
          </p:nvSpPr>
          <p:spPr>
            <a:xfrm>
              <a:off x="2247244" y="1849973"/>
              <a:ext cx="123116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Digital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9EC09E4-55B6-9D80-6EEF-EA1A9503F0EF}"/>
                </a:ext>
              </a:extLst>
            </p:cNvPr>
            <p:cNvSpPr txBox="1"/>
            <p:nvPr/>
          </p:nvSpPr>
          <p:spPr>
            <a:xfrm>
              <a:off x="3159693" y="1849973"/>
              <a:ext cx="17489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Newspapers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AA9A5BD-C838-3E75-6F88-3F8F0EFA5783}"/>
                </a:ext>
              </a:extLst>
            </p:cNvPr>
            <p:cNvSpPr txBox="1"/>
            <p:nvPr/>
          </p:nvSpPr>
          <p:spPr>
            <a:xfrm>
              <a:off x="4277605" y="1849973"/>
              <a:ext cx="18557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Magazine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8998EB-6625-1991-5823-7DB179A1DE00}"/>
                </a:ext>
              </a:extLst>
            </p:cNvPr>
            <p:cNvSpPr txBox="1"/>
            <p:nvPr/>
          </p:nvSpPr>
          <p:spPr>
            <a:xfrm>
              <a:off x="5821053" y="1849973"/>
              <a:ext cx="11114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Radio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63E523D-F7A6-F0D8-D69E-EB1B73B70008}"/>
                </a:ext>
              </a:extLst>
            </p:cNvPr>
            <p:cNvSpPr txBox="1"/>
            <p:nvPr/>
          </p:nvSpPr>
          <p:spPr>
            <a:xfrm>
              <a:off x="7012853" y="1849973"/>
              <a:ext cx="10705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OOH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DECC6EB-9DF2-5730-BBE4-71C04DA1C21D}"/>
                </a:ext>
              </a:extLst>
            </p:cNvPr>
            <p:cNvSpPr txBox="1"/>
            <p:nvPr/>
          </p:nvSpPr>
          <p:spPr>
            <a:xfrm>
              <a:off x="8100136" y="1849973"/>
              <a:ext cx="13692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Cinema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F61CA11-BF81-AD62-89CB-464E08C35970}"/>
                </a:ext>
              </a:extLst>
            </p:cNvPr>
            <p:cNvSpPr txBox="1"/>
            <p:nvPr/>
          </p:nvSpPr>
          <p:spPr>
            <a:xfrm>
              <a:off x="1076379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(3.213)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B397B0-5871-1CF6-D16D-A52E9DA179D3}"/>
                </a:ext>
              </a:extLst>
            </p:cNvPr>
            <p:cNvSpPr txBox="1"/>
            <p:nvPr/>
          </p:nvSpPr>
          <p:spPr>
            <a:xfrm>
              <a:off x="2248251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(3.870)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AE51636-51E9-6B80-B5CE-72ED01DB9615}"/>
                </a:ext>
              </a:extLst>
            </p:cNvPr>
            <p:cNvSpPr txBox="1"/>
            <p:nvPr/>
          </p:nvSpPr>
          <p:spPr>
            <a:xfrm>
              <a:off x="3420123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(234)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540FB82-CDFD-FE4F-BF16-B67552CD1B80}"/>
                </a:ext>
              </a:extLst>
            </p:cNvPr>
            <p:cNvSpPr txBox="1"/>
            <p:nvPr/>
          </p:nvSpPr>
          <p:spPr>
            <a:xfrm>
              <a:off x="4591995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(192)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604B675-0B98-8DD0-284C-D945E92388E7}"/>
                </a:ext>
              </a:extLst>
            </p:cNvPr>
            <p:cNvSpPr txBox="1"/>
            <p:nvPr/>
          </p:nvSpPr>
          <p:spPr>
            <a:xfrm>
              <a:off x="5763867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(407)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D0A82DB-2024-89F9-ED26-E7197A71B824}"/>
                </a:ext>
              </a:extLst>
            </p:cNvPr>
            <p:cNvSpPr txBox="1"/>
            <p:nvPr/>
          </p:nvSpPr>
          <p:spPr>
            <a:xfrm>
              <a:off x="6935739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(382)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103995-3E72-C11A-10F0-6CF079C60709}"/>
                </a:ext>
              </a:extLst>
            </p:cNvPr>
            <p:cNvSpPr txBox="1"/>
            <p:nvPr/>
          </p:nvSpPr>
          <p:spPr>
            <a:xfrm>
              <a:off x="8172931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(9,0)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C1BD015-95BE-CC58-D0E2-680A86E0C7AC}"/>
                </a:ext>
              </a:extLst>
            </p:cNvPr>
            <p:cNvCxnSpPr>
              <a:cxnSpLocks/>
            </p:cNvCxnSpPr>
            <p:nvPr/>
          </p:nvCxnSpPr>
          <p:spPr>
            <a:xfrm>
              <a:off x="8793425" y="2374165"/>
              <a:ext cx="0" cy="136805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60DEADB-7230-825E-AAF1-2BA495E00EC9}"/>
                </a:ext>
              </a:extLst>
            </p:cNvPr>
            <p:cNvSpPr txBox="1"/>
            <p:nvPr/>
          </p:nvSpPr>
          <p:spPr>
            <a:xfrm>
              <a:off x="239298" y="2115620"/>
              <a:ext cx="13718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050" dirty="0" err="1">
                  <a:latin typeface="Montserrat" pitchFamily="2" charset="0"/>
                </a:rPr>
                <a:t>mio</a:t>
              </a:r>
              <a:r>
                <a:rPr lang="en-AU" sz="1050" i="1" dirty="0">
                  <a:latin typeface="Montserrat" pitchFamily="2" charset="0"/>
                </a:rPr>
                <a:t> </a:t>
              </a:r>
              <a:r>
                <a:rPr lang="it-IT" sz="1050" kern="0" dirty="0">
                  <a:solidFill>
                    <a:srgbClr val="011627"/>
                  </a:solidFill>
                  <a:latin typeface="Montserrat" panose="00000500000000000000" pitchFamily="2" charset="0"/>
                  <a:cs typeface="Arial" panose="020B0604020202020204" pitchFamily="34" charset="0"/>
                  <a:sym typeface="Arial"/>
                </a:rPr>
                <a:t>€ net </a:t>
              </a:r>
              <a:r>
                <a:rPr lang="it-IT" sz="1050" kern="0" dirty="0" err="1">
                  <a:solidFill>
                    <a:srgbClr val="011627"/>
                  </a:solidFill>
                  <a:latin typeface="Montserrat" panose="00000500000000000000" pitchFamily="2" charset="0"/>
                  <a:cs typeface="Arial" panose="020B0604020202020204" pitchFamily="34" charset="0"/>
                  <a:sym typeface="Arial"/>
                </a:rPr>
                <a:t>net</a:t>
              </a:r>
              <a:endParaRPr lang="en-AU" sz="1050" dirty="0">
                <a:latin typeface="Montserrat" pitchFamily="2" charset="0"/>
              </a:endParaRPr>
            </a:p>
          </p:txBody>
        </p:sp>
      </p:grp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F9F5C2FF-D552-704A-4488-0D0E30AE2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3007859"/>
              </p:ext>
            </p:extLst>
          </p:nvPr>
        </p:nvGraphicFramePr>
        <p:xfrm>
          <a:off x="930611" y="2620242"/>
          <a:ext cx="8593494" cy="3196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01F416-6413-B8A5-F31C-A3E21DACE832}"/>
              </a:ext>
            </a:extLst>
          </p:cNvPr>
          <p:cNvCxnSpPr>
            <a:cxnSpLocks/>
          </p:cNvCxnSpPr>
          <p:nvPr/>
        </p:nvCxnSpPr>
        <p:spPr>
          <a:xfrm>
            <a:off x="1689050" y="2433072"/>
            <a:ext cx="0" cy="27763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FA305A4-A9ED-1EC0-863D-917C2631CD2A}"/>
              </a:ext>
            </a:extLst>
          </p:cNvPr>
          <p:cNvCxnSpPr>
            <a:cxnSpLocks/>
          </p:cNvCxnSpPr>
          <p:nvPr/>
        </p:nvCxnSpPr>
        <p:spPr>
          <a:xfrm>
            <a:off x="2855859" y="2433072"/>
            <a:ext cx="0" cy="235645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D6E094E-1536-6871-11C2-98BE802DC9F5}"/>
              </a:ext>
            </a:extLst>
          </p:cNvPr>
          <p:cNvCxnSpPr>
            <a:cxnSpLocks/>
          </p:cNvCxnSpPr>
          <p:nvPr/>
        </p:nvCxnSpPr>
        <p:spPr>
          <a:xfrm>
            <a:off x="4027731" y="2433072"/>
            <a:ext cx="0" cy="27763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CEECBC-230E-B9D7-47F5-F87F3BFEBFAF}"/>
              </a:ext>
            </a:extLst>
          </p:cNvPr>
          <p:cNvCxnSpPr>
            <a:cxnSpLocks/>
          </p:cNvCxnSpPr>
          <p:nvPr/>
        </p:nvCxnSpPr>
        <p:spPr>
          <a:xfrm>
            <a:off x="5199603" y="2433072"/>
            <a:ext cx="0" cy="27763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DFA051C-E769-D33E-E285-CA4C38FD17AF}"/>
              </a:ext>
            </a:extLst>
          </p:cNvPr>
          <p:cNvCxnSpPr>
            <a:cxnSpLocks/>
          </p:cNvCxnSpPr>
          <p:nvPr/>
        </p:nvCxnSpPr>
        <p:spPr>
          <a:xfrm>
            <a:off x="6384334" y="2433072"/>
            <a:ext cx="0" cy="235645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DDDD018-EEBE-61CA-E915-1F0BED4C46F3}"/>
              </a:ext>
            </a:extLst>
          </p:cNvPr>
          <p:cNvCxnSpPr>
            <a:cxnSpLocks/>
          </p:cNvCxnSpPr>
          <p:nvPr/>
        </p:nvCxnSpPr>
        <p:spPr>
          <a:xfrm>
            <a:off x="7557324" y="2433072"/>
            <a:ext cx="0" cy="117822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8D048A1-E154-75C4-6412-59E86F552C39}"/>
              </a:ext>
            </a:extLst>
          </p:cNvPr>
          <p:cNvCxnSpPr>
            <a:cxnSpLocks/>
          </p:cNvCxnSpPr>
          <p:nvPr/>
        </p:nvCxnSpPr>
        <p:spPr>
          <a:xfrm>
            <a:off x="8745194" y="2433072"/>
            <a:ext cx="0" cy="43434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D2F5CB7-4983-6610-99EF-F733C7B329B1}"/>
              </a:ext>
            </a:extLst>
          </p:cNvPr>
          <p:cNvCxnSpPr>
            <a:cxnSpLocks/>
          </p:cNvCxnSpPr>
          <p:nvPr/>
        </p:nvCxnSpPr>
        <p:spPr>
          <a:xfrm>
            <a:off x="1073928" y="5312040"/>
            <a:ext cx="831667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asellaDiTesto 32">
            <a:extLst>
              <a:ext uri="{FF2B5EF4-FFF2-40B4-BE49-F238E27FC236}">
                <a16:creationId xmlns:a16="http://schemas.microsoft.com/office/drawing/2014/main" id="{50659A3A-C8EE-3492-3FE0-201BC5F93F83}"/>
              </a:ext>
            </a:extLst>
          </p:cNvPr>
          <p:cNvSpPr txBox="1"/>
          <p:nvPr/>
        </p:nvSpPr>
        <p:spPr>
          <a:xfrm>
            <a:off x="9960304" y="5044032"/>
            <a:ext cx="1152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uLnTx/>
                <a:uFillTx/>
                <a:latin typeface="Montserrat" pitchFamily="2" charset="77"/>
                <a:ea typeface="+mn-ea"/>
                <a:cs typeface="+mn-cs"/>
              </a:rPr>
              <a:t>-0,3%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F68EF1C-B65F-7996-D48F-5252654174FD}"/>
              </a:ext>
            </a:extLst>
          </p:cNvPr>
          <p:cNvSpPr txBox="1"/>
          <p:nvPr/>
        </p:nvSpPr>
        <p:spPr>
          <a:xfrm>
            <a:off x="9859976" y="4527917"/>
            <a:ext cx="1369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Totale Mercato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5205CE46-0949-8CA3-EEF8-32684DACF6E5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4853" y="4951596"/>
            <a:ext cx="848239" cy="585689"/>
          </a:xfrm>
          <a:prstGeom prst="rect">
            <a:avLst/>
          </a:prstGeom>
        </p:spPr>
      </p:pic>
      <p:sp>
        <p:nvSpPr>
          <p:cNvPr id="4" name="CasellaDiTesto 78">
            <a:extLst>
              <a:ext uri="{FF2B5EF4-FFF2-40B4-BE49-F238E27FC236}">
                <a16:creationId xmlns:a16="http://schemas.microsoft.com/office/drawing/2014/main" id="{C9993739-D464-1F5A-55C3-DA29699470ED}"/>
              </a:ext>
            </a:extLst>
          </p:cNvPr>
          <p:cNvSpPr txBox="1"/>
          <p:nvPr/>
        </p:nvSpPr>
        <p:spPr>
          <a:xfrm>
            <a:off x="485633" y="5866880"/>
            <a:ext cx="7343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dirty="0">
                <a:solidFill>
                  <a:prstClr val="black"/>
                </a:solidFill>
                <a:latin typeface="Montserrat" pitchFamily="2" charset="77"/>
              </a:rPr>
              <a:t>I mezzi sono rappresentati a totale perimetro</a:t>
            </a:r>
            <a:r>
              <a:rPr lang="it-IT" sz="900" dirty="0">
                <a:latin typeface="Montserrat" pitchFamily="2" charset="77"/>
              </a:rPr>
              <a:t> (includendo il non rilevato Nielsen) </a:t>
            </a:r>
          </a:p>
          <a:p>
            <a:r>
              <a:rPr lang="it-IT" sz="900" dirty="0">
                <a:latin typeface="Montserrat" pitchFamily="2" charset="77"/>
              </a:rPr>
              <a:t>Il valore della TV è comprensivo della stima delle revenue del Calcio (Serie A e UCL) trasmesso da D</a:t>
            </a:r>
            <a:r>
              <a:rPr kumimoji="0" lang="it-IT" sz="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azn</a:t>
            </a: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Amazon Prime Video</a:t>
            </a:r>
          </a:p>
        </p:txBody>
      </p:sp>
    </p:spTree>
    <p:extLst>
      <p:ext uri="{BB962C8B-B14F-4D97-AF65-F5344CB8AC3E}">
        <p14:creationId xmlns:p14="http://schemas.microsoft.com/office/powerpoint/2010/main" val="3465506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4371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L’impatto sui mezzi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9EC4E3-AC02-B247-AA55-0CD3CC3FB3BF}"/>
              </a:ext>
            </a:extLst>
          </p:cNvPr>
          <p:cNvSpPr txBox="1"/>
          <p:nvPr/>
        </p:nvSpPr>
        <p:spPr>
          <a:xfrm>
            <a:off x="465874" y="954756"/>
            <a:ext cx="4679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2022 vs 2021 e 2019 - Variazione %</a:t>
            </a: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6379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13573B80-3DBB-1CF8-3DE6-65F40A96E3A9}"/>
              </a:ext>
            </a:extLst>
          </p:cNvPr>
          <p:cNvGrpSpPr/>
          <p:nvPr/>
        </p:nvGrpSpPr>
        <p:grpSpPr>
          <a:xfrm>
            <a:off x="359856" y="1571997"/>
            <a:ext cx="7850454" cy="1120610"/>
            <a:chOff x="239298" y="1410508"/>
            <a:chExt cx="9230092" cy="1120610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3868148-A61A-CFD0-C0A1-0EB73983B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42851" y="1410508"/>
              <a:ext cx="457200" cy="4572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5C16025-7582-C435-B469-F010745C5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62901" y="1410508"/>
              <a:ext cx="457200" cy="45720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909ACB70-F5A7-DE4A-D0A1-D09D7B17C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153282" y="1410508"/>
              <a:ext cx="457200" cy="457200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34743CE2-4617-3DF9-C08D-65E70ED07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319523" y="1410508"/>
              <a:ext cx="457200" cy="457200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E718303C-52F8-C4D0-BED0-A0BDBF53E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556163" y="1410508"/>
              <a:ext cx="457200" cy="457200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B422F919-BC69-5A50-09FF-642731F51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804772" y="1410508"/>
              <a:ext cx="457200" cy="457200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7E1A0728-AB7E-8038-86D3-6B2DD715B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982109" y="1410508"/>
              <a:ext cx="457200" cy="457200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1F160C6-2FCB-693E-7AA2-E691AE3113B6}"/>
                </a:ext>
              </a:extLst>
            </p:cNvPr>
            <p:cNvSpPr/>
            <p:nvPr/>
          </p:nvSpPr>
          <p:spPr>
            <a:xfrm>
              <a:off x="7360778" y="1553394"/>
              <a:ext cx="118792" cy="1187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FCAFE47-D92F-E7C5-C76A-ABEAEBA3A238}"/>
                </a:ext>
              </a:extLst>
            </p:cNvPr>
            <p:cNvSpPr txBox="1"/>
            <p:nvPr/>
          </p:nvSpPr>
          <p:spPr>
            <a:xfrm>
              <a:off x="1409491" y="1849973"/>
              <a:ext cx="5640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TV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A0C50CD-414D-EC40-C937-8134F663FC2F}"/>
                </a:ext>
              </a:extLst>
            </p:cNvPr>
            <p:cNvSpPr txBox="1"/>
            <p:nvPr/>
          </p:nvSpPr>
          <p:spPr>
            <a:xfrm>
              <a:off x="2247244" y="1849973"/>
              <a:ext cx="123116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Digital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9EC09E4-55B6-9D80-6EEF-EA1A9503F0EF}"/>
                </a:ext>
              </a:extLst>
            </p:cNvPr>
            <p:cNvSpPr txBox="1"/>
            <p:nvPr/>
          </p:nvSpPr>
          <p:spPr>
            <a:xfrm>
              <a:off x="3159693" y="1849973"/>
              <a:ext cx="17489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Newspapers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AA9A5BD-C838-3E75-6F88-3F8F0EFA5783}"/>
                </a:ext>
              </a:extLst>
            </p:cNvPr>
            <p:cNvSpPr txBox="1"/>
            <p:nvPr/>
          </p:nvSpPr>
          <p:spPr>
            <a:xfrm>
              <a:off x="4277605" y="1849973"/>
              <a:ext cx="18557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Magazine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8998EB-6625-1991-5823-7DB179A1DE00}"/>
                </a:ext>
              </a:extLst>
            </p:cNvPr>
            <p:cNvSpPr txBox="1"/>
            <p:nvPr/>
          </p:nvSpPr>
          <p:spPr>
            <a:xfrm>
              <a:off x="5821053" y="1849973"/>
              <a:ext cx="11114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Radio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63E523D-F7A6-F0D8-D69E-EB1B73B70008}"/>
                </a:ext>
              </a:extLst>
            </p:cNvPr>
            <p:cNvSpPr txBox="1"/>
            <p:nvPr/>
          </p:nvSpPr>
          <p:spPr>
            <a:xfrm>
              <a:off x="7012853" y="1849973"/>
              <a:ext cx="10705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OOH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DECC6EB-9DF2-5730-BBE4-71C04DA1C21D}"/>
                </a:ext>
              </a:extLst>
            </p:cNvPr>
            <p:cNvSpPr txBox="1"/>
            <p:nvPr/>
          </p:nvSpPr>
          <p:spPr>
            <a:xfrm>
              <a:off x="8100136" y="1849973"/>
              <a:ext cx="13692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Cinema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F61CA11-BF81-AD62-89CB-464E08C35970}"/>
                </a:ext>
              </a:extLst>
            </p:cNvPr>
            <p:cNvSpPr txBox="1"/>
            <p:nvPr/>
          </p:nvSpPr>
          <p:spPr>
            <a:xfrm>
              <a:off x="1076379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(3.213)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B397B0-5871-1CF6-D16D-A52E9DA179D3}"/>
                </a:ext>
              </a:extLst>
            </p:cNvPr>
            <p:cNvSpPr txBox="1"/>
            <p:nvPr/>
          </p:nvSpPr>
          <p:spPr>
            <a:xfrm>
              <a:off x="2248251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(3.870)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AE51636-51E9-6B80-B5CE-72ED01DB9615}"/>
                </a:ext>
              </a:extLst>
            </p:cNvPr>
            <p:cNvSpPr txBox="1"/>
            <p:nvPr/>
          </p:nvSpPr>
          <p:spPr>
            <a:xfrm>
              <a:off x="3420123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(234)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540FB82-CDFD-FE4F-BF16-B67552CD1B80}"/>
                </a:ext>
              </a:extLst>
            </p:cNvPr>
            <p:cNvSpPr txBox="1"/>
            <p:nvPr/>
          </p:nvSpPr>
          <p:spPr>
            <a:xfrm>
              <a:off x="4591995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(192)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604B675-0B98-8DD0-284C-D945E92388E7}"/>
                </a:ext>
              </a:extLst>
            </p:cNvPr>
            <p:cNvSpPr txBox="1"/>
            <p:nvPr/>
          </p:nvSpPr>
          <p:spPr>
            <a:xfrm>
              <a:off x="5763867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(407)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D0A82DB-2024-89F9-ED26-E7197A71B824}"/>
                </a:ext>
              </a:extLst>
            </p:cNvPr>
            <p:cNvSpPr txBox="1"/>
            <p:nvPr/>
          </p:nvSpPr>
          <p:spPr>
            <a:xfrm>
              <a:off x="6935739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(382)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103995-3E72-C11A-10F0-6CF079C60709}"/>
                </a:ext>
              </a:extLst>
            </p:cNvPr>
            <p:cNvSpPr txBox="1"/>
            <p:nvPr/>
          </p:nvSpPr>
          <p:spPr>
            <a:xfrm>
              <a:off x="8172931" y="2094835"/>
              <a:ext cx="12201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rPr>
                <a:t>(9,0)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C1BD015-95BE-CC58-D0E2-680A86E0C7AC}"/>
                </a:ext>
              </a:extLst>
            </p:cNvPr>
            <p:cNvCxnSpPr>
              <a:cxnSpLocks/>
            </p:cNvCxnSpPr>
            <p:nvPr/>
          </p:nvCxnSpPr>
          <p:spPr>
            <a:xfrm>
              <a:off x="8793425" y="2374165"/>
              <a:ext cx="0" cy="136805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60DEADB-7230-825E-AAF1-2BA495E00EC9}"/>
                </a:ext>
              </a:extLst>
            </p:cNvPr>
            <p:cNvSpPr txBox="1"/>
            <p:nvPr/>
          </p:nvSpPr>
          <p:spPr>
            <a:xfrm>
              <a:off x="239298" y="2115620"/>
              <a:ext cx="1371889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050" dirty="0" err="1">
                  <a:latin typeface="Montserrat" pitchFamily="2" charset="0"/>
                </a:rPr>
                <a:t>mio</a:t>
              </a:r>
              <a:r>
                <a:rPr lang="en-AU" sz="1050" i="1" dirty="0">
                  <a:latin typeface="Montserrat" pitchFamily="2" charset="0"/>
                </a:rPr>
                <a:t> </a:t>
              </a:r>
              <a:r>
                <a:rPr lang="it-IT" sz="1050" kern="0" dirty="0">
                  <a:solidFill>
                    <a:srgbClr val="011627"/>
                  </a:solidFill>
                  <a:latin typeface="Montserrat" panose="00000500000000000000" pitchFamily="2" charset="0"/>
                  <a:cs typeface="Arial" panose="020B0604020202020204" pitchFamily="34" charset="0"/>
                  <a:sym typeface="Arial"/>
                </a:rPr>
                <a:t>€ 2022</a:t>
              </a:r>
            </a:p>
            <a:p>
              <a:r>
                <a:rPr lang="it-IT" sz="1050" kern="0" dirty="0">
                  <a:solidFill>
                    <a:srgbClr val="011627"/>
                  </a:solidFill>
                  <a:latin typeface="Montserrat" panose="00000500000000000000" pitchFamily="2" charset="0"/>
                  <a:cs typeface="Arial" panose="020B0604020202020204" pitchFamily="34" charset="0"/>
                  <a:sym typeface="Arial"/>
                </a:rPr>
                <a:t>net </a:t>
              </a:r>
              <a:r>
                <a:rPr lang="it-IT" sz="1050" kern="0" dirty="0" err="1">
                  <a:solidFill>
                    <a:srgbClr val="011627"/>
                  </a:solidFill>
                  <a:latin typeface="Montserrat" panose="00000500000000000000" pitchFamily="2" charset="0"/>
                  <a:cs typeface="Arial" panose="020B0604020202020204" pitchFamily="34" charset="0"/>
                  <a:sym typeface="Arial"/>
                </a:rPr>
                <a:t>net</a:t>
              </a:r>
              <a:endParaRPr lang="en-AU" sz="1050" dirty="0">
                <a:latin typeface="Montserrat" pitchFamily="2" charset="0"/>
              </a:endParaRPr>
            </a:p>
          </p:txBody>
        </p:sp>
      </p:grp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F9F5C2FF-D552-704A-4488-0D0E30AE2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3821512"/>
              </p:ext>
            </p:extLst>
          </p:nvPr>
        </p:nvGraphicFramePr>
        <p:xfrm>
          <a:off x="930611" y="2721841"/>
          <a:ext cx="8801216" cy="3196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4" name="CasellaDiTesto 78">
            <a:extLst>
              <a:ext uri="{FF2B5EF4-FFF2-40B4-BE49-F238E27FC236}">
                <a16:creationId xmlns:a16="http://schemas.microsoft.com/office/drawing/2014/main" id="{C9993739-D464-1F5A-55C3-DA29699470ED}"/>
              </a:ext>
            </a:extLst>
          </p:cNvPr>
          <p:cNvSpPr txBox="1"/>
          <p:nvPr/>
        </p:nvSpPr>
        <p:spPr>
          <a:xfrm>
            <a:off x="485633" y="5866880"/>
            <a:ext cx="7343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dirty="0">
                <a:solidFill>
                  <a:prstClr val="black"/>
                </a:solidFill>
                <a:latin typeface="Montserrat" pitchFamily="2" charset="77"/>
              </a:rPr>
              <a:t>I mezzi sono rappresentati a totale perimetro</a:t>
            </a:r>
            <a:r>
              <a:rPr lang="it-IT" sz="900" dirty="0">
                <a:latin typeface="Montserrat" pitchFamily="2" charset="77"/>
              </a:rPr>
              <a:t> (includendo il non rilevato Nielsen) </a:t>
            </a:r>
          </a:p>
          <a:p>
            <a:r>
              <a:rPr lang="it-IT" sz="900" dirty="0">
                <a:latin typeface="Montserrat" pitchFamily="2" charset="77"/>
              </a:rPr>
              <a:t>Il valore della TV è comprensivo della stima delle revenue del Calcio (Serie A e UCL) trasmesso da D</a:t>
            </a:r>
            <a:r>
              <a:rPr kumimoji="0" lang="it-IT" sz="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azn</a:t>
            </a: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Amazon Prime Video</a:t>
            </a:r>
          </a:p>
        </p:txBody>
      </p:sp>
      <p:sp>
        <p:nvSpPr>
          <p:cNvPr id="5" name="CasellaDiTesto 32">
            <a:extLst>
              <a:ext uri="{FF2B5EF4-FFF2-40B4-BE49-F238E27FC236}">
                <a16:creationId xmlns:a16="http://schemas.microsoft.com/office/drawing/2014/main" id="{8F1B8DBB-B940-8901-C5C5-A6CDF460CD37}"/>
              </a:ext>
            </a:extLst>
          </p:cNvPr>
          <p:cNvSpPr txBox="1"/>
          <p:nvPr/>
        </p:nvSpPr>
        <p:spPr>
          <a:xfrm>
            <a:off x="9636583" y="3383932"/>
            <a:ext cx="1262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-0,3%</a:t>
            </a:r>
          </a:p>
        </p:txBody>
      </p:sp>
      <p:sp>
        <p:nvSpPr>
          <p:cNvPr id="11" name="CasellaDiTesto 32">
            <a:extLst>
              <a:ext uri="{FF2B5EF4-FFF2-40B4-BE49-F238E27FC236}">
                <a16:creationId xmlns:a16="http://schemas.microsoft.com/office/drawing/2014/main" id="{067EF090-376E-EF10-D96D-E0083707720D}"/>
              </a:ext>
            </a:extLst>
          </p:cNvPr>
          <p:cNvSpPr txBox="1"/>
          <p:nvPr/>
        </p:nvSpPr>
        <p:spPr>
          <a:xfrm>
            <a:off x="9636583" y="4064516"/>
            <a:ext cx="1262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+2,2%</a:t>
            </a:r>
          </a:p>
        </p:txBody>
      </p:sp>
    </p:spTree>
    <p:extLst>
      <p:ext uri="{BB962C8B-B14F-4D97-AF65-F5344CB8AC3E}">
        <p14:creationId xmlns:p14="http://schemas.microsoft.com/office/powerpoint/2010/main" val="3697421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48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Il Mercato con e senza </a:t>
            </a:r>
            <a:r>
              <a:rPr kumimoji="0" lang="it-IT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coda lunga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9EC4E3-AC02-B247-AA55-0CD3CC3FB3BF}"/>
              </a:ext>
            </a:extLst>
          </p:cNvPr>
          <p:cNvSpPr txBox="1"/>
          <p:nvPr/>
        </p:nvSpPr>
        <p:spPr>
          <a:xfrm>
            <a:off x="465874" y="954756"/>
            <a:ext cx="4354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Valori in milioni di euro </a:t>
            </a:r>
            <a:r>
              <a:rPr lang="it-IT" sz="2000" b="1" dirty="0">
                <a:solidFill>
                  <a:schemeClr val="accent4"/>
                </a:solidFill>
                <a:latin typeface="Montserrat" pitchFamily="2" charset="77"/>
              </a:rPr>
              <a:t>net </a:t>
            </a:r>
            <a:r>
              <a:rPr lang="it-IT" sz="2000" b="1" dirty="0" err="1">
                <a:solidFill>
                  <a:schemeClr val="accent4"/>
                </a:solidFill>
                <a:latin typeface="Montserrat" pitchFamily="2" charset="77"/>
              </a:rPr>
              <a:t>net</a:t>
            </a:r>
            <a:endParaRPr lang="it-IT" sz="2000" b="1" dirty="0">
              <a:solidFill>
                <a:schemeClr val="accent4"/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526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3" name="Grafico 10">
            <a:extLst>
              <a:ext uri="{FF2B5EF4-FFF2-40B4-BE49-F238E27FC236}">
                <a16:creationId xmlns:a16="http://schemas.microsoft.com/office/drawing/2014/main" id="{A418A4D6-EE7A-20D8-7391-201AABC51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2882210"/>
              </p:ext>
            </p:extLst>
          </p:nvPr>
        </p:nvGraphicFramePr>
        <p:xfrm>
          <a:off x="465874" y="1804749"/>
          <a:ext cx="8128000" cy="1452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06F7961-0141-F082-C0D4-8F29F05599CE}"/>
              </a:ext>
            </a:extLst>
          </p:cNvPr>
          <p:cNvSpPr txBox="1"/>
          <p:nvPr/>
        </p:nvSpPr>
        <p:spPr>
          <a:xfrm>
            <a:off x="1660849" y="2377329"/>
            <a:ext cx="529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Mercato comprensivo di coda lunga</a:t>
            </a:r>
          </a:p>
        </p:txBody>
      </p:sp>
      <p:sp>
        <p:nvSpPr>
          <p:cNvPr id="21" name="CasellaDiTesto 7">
            <a:extLst>
              <a:ext uri="{FF2B5EF4-FFF2-40B4-BE49-F238E27FC236}">
                <a16:creationId xmlns:a16="http://schemas.microsoft.com/office/drawing/2014/main" id="{F651E702-9B1B-12C8-40FF-F42702375CE1}"/>
              </a:ext>
            </a:extLst>
          </p:cNvPr>
          <p:cNvSpPr txBox="1"/>
          <p:nvPr/>
        </p:nvSpPr>
        <p:spPr>
          <a:xfrm>
            <a:off x="1472046" y="3122381"/>
            <a:ext cx="9247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Che cos’è la coda lunga?  </a:t>
            </a: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E’ tutta quella parte afferente a investimenti minimali non rilevanti per gli operatori professionali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latin typeface="Montserrat" pitchFamily="2" charset="77"/>
              </a:rPr>
              <a:t>Quanto rappresenta? </a:t>
            </a:r>
            <a:r>
              <a:rPr lang="it-IT" sz="1100" dirty="0">
                <a:latin typeface="Montserrat" pitchFamily="2" charset="77"/>
              </a:rPr>
              <a:t>Oltre il 50% delle revenue degli OTT proviene dalle piccole e micro imprese (coda lunga)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25" name="Grafico 10">
            <a:extLst>
              <a:ext uri="{FF2B5EF4-FFF2-40B4-BE49-F238E27FC236}">
                <a16:creationId xmlns:a16="http://schemas.microsoft.com/office/drawing/2014/main" id="{48990751-42A4-DCEA-3CA6-2F1B095CB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2823671"/>
              </p:ext>
            </p:extLst>
          </p:nvPr>
        </p:nvGraphicFramePr>
        <p:xfrm>
          <a:off x="465874" y="4359875"/>
          <a:ext cx="8128000" cy="1452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F4469FCC-4DD2-CDF9-F893-17335C019923}"/>
              </a:ext>
            </a:extLst>
          </p:cNvPr>
          <p:cNvSpPr txBox="1"/>
          <p:nvPr/>
        </p:nvSpPr>
        <p:spPr>
          <a:xfrm>
            <a:off x="1660848" y="4915930"/>
            <a:ext cx="529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Mercato senza coda lunga</a:t>
            </a:r>
          </a:p>
        </p:txBody>
      </p:sp>
      <p:sp>
        <p:nvSpPr>
          <p:cNvPr id="27" name="CasellaDiTesto 7">
            <a:extLst>
              <a:ext uri="{FF2B5EF4-FFF2-40B4-BE49-F238E27FC236}">
                <a16:creationId xmlns:a16="http://schemas.microsoft.com/office/drawing/2014/main" id="{D8B3C4F9-12AF-79FC-38F4-A5C16F2CA6BD}"/>
              </a:ext>
            </a:extLst>
          </p:cNvPr>
          <p:cNvSpPr txBox="1"/>
          <p:nvPr/>
        </p:nvSpPr>
        <p:spPr>
          <a:xfrm>
            <a:off x="1472046" y="4190454"/>
            <a:ext cx="9247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Quanto vale il Mercato senza la coda lunga?</a:t>
            </a:r>
            <a:endParaRPr lang="it-IT" sz="1400" dirty="0">
              <a:latin typeface="Montserra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D0900F1-818C-FDB9-B72A-730145D2B02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02"/>
          <a:stretch/>
        </p:blipFill>
        <p:spPr>
          <a:xfrm>
            <a:off x="8099351" y="4878216"/>
            <a:ext cx="494523" cy="444759"/>
          </a:xfrm>
          <a:prstGeom prst="rect">
            <a:avLst/>
          </a:prstGeom>
        </p:spPr>
      </p:pic>
      <p:sp>
        <p:nvSpPr>
          <p:cNvPr id="35" name="CasellaDiTesto 32">
            <a:extLst>
              <a:ext uri="{FF2B5EF4-FFF2-40B4-BE49-F238E27FC236}">
                <a16:creationId xmlns:a16="http://schemas.microsoft.com/office/drawing/2014/main" id="{2918566D-7956-0814-A757-792A853630EA}"/>
              </a:ext>
            </a:extLst>
          </p:cNvPr>
          <p:cNvSpPr txBox="1"/>
          <p:nvPr/>
        </p:nvSpPr>
        <p:spPr>
          <a:xfrm>
            <a:off x="8635983" y="4880633"/>
            <a:ext cx="205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Montserrat" pitchFamily="2" charset="77"/>
                <a:ea typeface="+mn-ea"/>
                <a:cs typeface="+mn-cs"/>
              </a:rPr>
              <a:t>-1,9%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Montserrat" pitchFamily="2" charset="77"/>
                <a:ea typeface="+mn-ea"/>
                <a:cs typeface="+mn-cs"/>
              </a:rPr>
              <a:t>vs 2021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C24C96E-72CD-3946-4FBB-8B5FAA5142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8721" y="2283787"/>
            <a:ext cx="494523" cy="462874"/>
          </a:xfrm>
          <a:prstGeom prst="rect">
            <a:avLst/>
          </a:prstGeom>
        </p:spPr>
      </p:pic>
      <p:sp>
        <p:nvSpPr>
          <p:cNvPr id="38" name="CasellaDiTesto 32">
            <a:extLst>
              <a:ext uri="{FF2B5EF4-FFF2-40B4-BE49-F238E27FC236}">
                <a16:creationId xmlns:a16="http://schemas.microsoft.com/office/drawing/2014/main" id="{31DA92CB-1101-F61C-C2E6-59E8CE6A5D63}"/>
              </a:ext>
            </a:extLst>
          </p:cNvPr>
          <p:cNvSpPr txBox="1"/>
          <p:nvPr/>
        </p:nvSpPr>
        <p:spPr>
          <a:xfrm>
            <a:off x="8883244" y="2265035"/>
            <a:ext cx="205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uLnTx/>
                <a:uFillTx/>
                <a:latin typeface="Montserrat" pitchFamily="2" charset="77"/>
                <a:ea typeface="+mn-ea"/>
                <a:cs typeface="+mn-cs"/>
              </a:rPr>
              <a:t>-0,3%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uLnTx/>
                <a:uFillTx/>
                <a:latin typeface="Montserrat" pitchFamily="2" charset="77"/>
                <a:ea typeface="+mn-ea"/>
                <a:cs typeface="+mn-cs"/>
              </a:rPr>
              <a:t>vs 2021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309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6215BAA2-435B-CB52-A166-86019D7A2A93}"/>
              </a:ext>
            </a:extLst>
          </p:cNvPr>
          <p:cNvSpPr/>
          <p:nvPr/>
        </p:nvSpPr>
        <p:spPr>
          <a:xfrm>
            <a:off x="621521" y="2579554"/>
            <a:ext cx="2228689" cy="1925548"/>
          </a:xfrm>
          <a:prstGeom prst="wedgeRectCallout">
            <a:avLst>
              <a:gd name="adj1" fmla="val 59714"/>
              <a:gd name="adj2" fmla="val -22874"/>
            </a:avLst>
          </a:prstGeom>
          <a:solidFill>
            <a:schemeClr val="accent4">
              <a:alpha val="40000"/>
            </a:schemeClr>
          </a:solidFill>
          <a:ln w="63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74151FF-7765-8F97-BA17-C446A7DCE4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015889"/>
              </p:ext>
            </p:extLst>
          </p:nvPr>
        </p:nvGraphicFramePr>
        <p:xfrm>
          <a:off x="2004631" y="2418837"/>
          <a:ext cx="7652945" cy="3719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813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Le share del Mercato con e senza </a:t>
            </a:r>
            <a:r>
              <a:rPr kumimoji="0" lang="it-IT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coda lunga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Centro Studi UNA | 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22" name="CasellaDiTesto 9">
            <a:extLst>
              <a:ext uri="{FF2B5EF4-FFF2-40B4-BE49-F238E27FC236}">
                <a16:creationId xmlns:a16="http://schemas.microsoft.com/office/drawing/2014/main" id="{E1D13BFE-17DA-F503-A9A1-EBA18E6FE2BD}"/>
              </a:ext>
            </a:extLst>
          </p:cNvPr>
          <p:cNvSpPr txBox="1"/>
          <p:nvPr/>
        </p:nvSpPr>
        <p:spPr>
          <a:xfrm>
            <a:off x="465874" y="954756"/>
            <a:ext cx="4203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Share % </a:t>
            </a:r>
            <a:r>
              <a:rPr lang="it-IT" sz="2000" b="1" dirty="0">
                <a:solidFill>
                  <a:prstClr val="white">
                    <a:lumMod val="50000"/>
                  </a:prstClr>
                </a:solidFill>
                <a:latin typeface="Montserrat" pitchFamily="2" charset="77"/>
              </a:rPr>
              <a:t>2022 s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 valori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8A192073-DC12-D7B4-6E70-71CA2C40A3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96460" y="5552378"/>
            <a:ext cx="326705" cy="326705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86C60435-0E85-C88F-9407-0329B63711C6}"/>
              </a:ext>
            </a:extLst>
          </p:cNvPr>
          <p:cNvSpPr txBox="1"/>
          <p:nvPr/>
        </p:nvSpPr>
        <p:spPr>
          <a:xfrm>
            <a:off x="9707016" y="5567393"/>
            <a:ext cx="5640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TV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83F8E20-02BF-F60A-EEF8-59BC3E7D5E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96460" y="5010289"/>
            <a:ext cx="326705" cy="32670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ACCE127A-E2A3-195C-B21D-EE3E959C08FB}"/>
              </a:ext>
            </a:extLst>
          </p:cNvPr>
          <p:cNvSpPr txBox="1"/>
          <p:nvPr/>
        </p:nvSpPr>
        <p:spPr>
          <a:xfrm>
            <a:off x="9710716" y="5075384"/>
            <a:ext cx="710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Radio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5E362E0B-9077-8754-970B-79EF2BF4BC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92760" y="4536296"/>
            <a:ext cx="326705" cy="326705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05DA369B-1CEA-B4F0-6755-970129E9F2AD}"/>
              </a:ext>
            </a:extLst>
          </p:cNvPr>
          <p:cNvSpPr txBox="1"/>
          <p:nvPr/>
        </p:nvSpPr>
        <p:spPr>
          <a:xfrm>
            <a:off x="9674901" y="4581642"/>
            <a:ext cx="11922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Newspaper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0615398C-D08D-DCB8-8EBB-8474E59FBF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92760" y="4043672"/>
            <a:ext cx="342042" cy="342042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CF1BD017-F740-CA80-27AC-6CD2DF4EB970}"/>
              </a:ext>
            </a:extLst>
          </p:cNvPr>
          <p:cNvSpPr txBox="1"/>
          <p:nvPr/>
        </p:nvSpPr>
        <p:spPr>
          <a:xfrm>
            <a:off x="9674901" y="4095425"/>
            <a:ext cx="11922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Magazine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E4D278-5DAA-FB88-7B92-481BA0BC20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16706" y="3574994"/>
            <a:ext cx="318096" cy="31809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F79E7F03-9891-4A35-3731-2F986BE904C0}"/>
              </a:ext>
            </a:extLst>
          </p:cNvPr>
          <p:cNvSpPr txBox="1"/>
          <p:nvPr/>
        </p:nvSpPr>
        <p:spPr>
          <a:xfrm>
            <a:off x="9674901" y="3627719"/>
            <a:ext cx="11922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OOH</a:t>
            </a:r>
          </a:p>
        </p:txBody>
      </p:sp>
      <p:pic>
        <p:nvPicPr>
          <p:cNvPr id="64" name="Graphic 63">
            <a:extLst>
              <a:ext uri="{FF2B5EF4-FFF2-40B4-BE49-F238E27FC236}">
                <a16:creationId xmlns:a16="http://schemas.microsoft.com/office/drawing/2014/main" id="{3CB8DDA4-F38F-2350-CE22-BAF0406705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299453" y="3192409"/>
            <a:ext cx="280496" cy="280496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A07AFF15-22FF-87F4-F1DF-B2BC10288B31}"/>
              </a:ext>
            </a:extLst>
          </p:cNvPr>
          <p:cNvSpPr txBox="1"/>
          <p:nvPr/>
        </p:nvSpPr>
        <p:spPr>
          <a:xfrm>
            <a:off x="9674901" y="3211295"/>
            <a:ext cx="11922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Cinema</a:t>
            </a: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F9D6E42A-0D99-EE56-8DAA-2D995DDBD6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48972" y="2721819"/>
            <a:ext cx="368501" cy="36850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C1CC2689-9B26-2C17-1B06-E37F80BA4E22}"/>
              </a:ext>
            </a:extLst>
          </p:cNvPr>
          <p:cNvSpPr txBox="1"/>
          <p:nvPr/>
        </p:nvSpPr>
        <p:spPr>
          <a:xfrm>
            <a:off x="9674901" y="2774260"/>
            <a:ext cx="11922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Digital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1E5460-3B6C-1049-6F52-C444D75EA19F}"/>
              </a:ext>
            </a:extLst>
          </p:cNvPr>
          <p:cNvSpPr txBox="1"/>
          <p:nvPr/>
        </p:nvSpPr>
        <p:spPr>
          <a:xfrm>
            <a:off x="3300529" y="2074622"/>
            <a:ext cx="1393638" cy="4068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218804">
              <a:defRPr/>
            </a:pPr>
            <a:r>
              <a:rPr lang="it-IT" sz="2400" b="1" kern="0" dirty="0">
                <a:solidFill>
                  <a:srgbClr val="011627"/>
                </a:solidFill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8,3 </a:t>
            </a:r>
            <a:r>
              <a:rPr lang="it-IT" sz="1400" kern="0" dirty="0">
                <a:solidFill>
                  <a:srgbClr val="011627"/>
                </a:solidFill>
                <a:latin typeface="Montserrat" panose="00000500000000000000" pitchFamily="2" charset="0"/>
                <a:cs typeface="Arial" panose="020B0604020202020204" pitchFamily="34" charset="0"/>
                <a:sym typeface="Arial"/>
              </a:rPr>
              <a:t>mld €</a:t>
            </a:r>
            <a:endParaRPr lang="it-IT" sz="1100" kern="0" dirty="0">
              <a:solidFill>
                <a:srgbClr val="011627"/>
              </a:solidFill>
              <a:latin typeface="Montserrat" panose="00000500000000000000" pitchFamily="2" charset="0"/>
              <a:cs typeface="Arial" panose="020B0604020202020204" pitchFamily="34" charset="0"/>
              <a:sym typeface="Arial"/>
            </a:endParaRPr>
          </a:p>
          <a:p>
            <a:pPr algn="ctr" defTabSz="1218804">
              <a:defRPr/>
            </a:pPr>
            <a:endParaRPr lang="it-IT" b="1" kern="0" dirty="0">
              <a:solidFill>
                <a:srgbClr val="011627"/>
              </a:solidFill>
              <a:latin typeface="Montserrat ExtraBold" panose="000009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C567E80-ABCD-1F90-FDE6-839AAD081666}"/>
              </a:ext>
            </a:extLst>
          </p:cNvPr>
          <p:cNvSpPr txBox="1"/>
          <p:nvPr/>
        </p:nvSpPr>
        <p:spPr>
          <a:xfrm>
            <a:off x="6980293" y="2057539"/>
            <a:ext cx="1393638" cy="4068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218804">
              <a:defRPr/>
            </a:pPr>
            <a:r>
              <a:rPr lang="it-IT" sz="2400" b="1" kern="0" dirty="0">
                <a:solidFill>
                  <a:srgbClr val="011627"/>
                </a:solidFill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6,8 </a:t>
            </a:r>
            <a:r>
              <a:rPr lang="it-IT" sz="1400" kern="0" dirty="0">
                <a:solidFill>
                  <a:srgbClr val="011627"/>
                </a:solidFill>
                <a:latin typeface="Montserrat" panose="00000500000000000000" pitchFamily="2" charset="0"/>
                <a:cs typeface="Arial" panose="020B0604020202020204" pitchFamily="34" charset="0"/>
                <a:sym typeface="Arial"/>
              </a:rPr>
              <a:t>mld €</a:t>
            </a:r>
            <a:endParaRPr lang="it-IT" sz="1100" kern="0" dirty="0">
              <a:solidFill>
                <a:srgbClr val="011627"/>
              </a:solidFill>
              <a:latin typeface="Montserrat" panose="00000500000000000000" pitchFamily="2" charset="0"/>
              <a:cs typeface="Arial" panose="020B0604020202020204" pitchFamily="34" charset="0"/>
              <a:sym typeface="Arial"/>
            </a:endParaRPr>
          </a:p>
          <a:p>
            <a:pPr algn="ctr" defTabSz="1218804">
              <a:defRPr/>
            </a:pPr>
            <a:endParaRPr lang="it-IT" b="1" kern="0" dirty="0">
              <a:solidFill>
                <a:srgbClr val="011627"/>
              </a:solidFill>
              <a:latin typeface="Montserrat ExtraBold" panose="000009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585A2C-1513-B2D1-366B-341D9B3771AC}"/>
              </a:ext>
            </a:extLst>
          </p:cNvPr>
          <p:cNvSpPr txBox="1"/>
          <p:nvPr/>
        </p:nvSpPr>
        <p:spPr>
          <a:xfrm>
            <a:off x="2296600" y="1670399"/>
            <a:ext cx="3401496" cy="4059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218804">
              <a:defRPr/>
            </a:pPr>
            <a:r>
              <a:rPr lang="it-IT" sz="2000" b="1" kern="0" dirty="0"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Totale Mercato</a:t>
            </a:r>
            <a:endParaRPr lang="it-IT" sz="1600" b="1" kern="0" dirty="0">
              <a:latin typeface="Montserrat ExtraBold" panose="00000900000000000000" pitchFamily="2" charset="0"/>
              <a:cs typeface="Arial" panose="020B0604020202020204" pitchFamily="34" charset="0"/>
              <a:sym typeface="Arial"/>
            </a:endParaRPr>
          </a:p>
          <a:p>
            <a:pPr algn="ctr" defTabSz="1218804">
              <a:defRPr/>
            </a:pPr>
            <a:endParaRPr lang="it-IT" sz="1600" b="1" kern="0" dirty="0">
              <a:solidFill>
                <a:srgbClr val="011627"/>
              </a:solidFill>
              <a:latin typeface="Georgia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9C250E-8B6E-D511-C4DE-3D2E60D1C64F}"/>
              </a:ext>
            </a:extLst>
          </p:cNvPr>
          <p:cNvSpPr txBox="1"/>
          <p:nvPr/>
        </p:nvSpPr>
        <p:spPr>
          <a:xfrm>
            <a:off x="5868960" y="1658406"/>
            <a:ext cx="3788616" cy="4059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218804">
              <a:defRPr/>
            </a:pPr>
            <a:r>
              <a:rPr lang="it-IT" sz="2000" b="1" kern="0" dirty="0"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Mercato </a:t>
            </a:r>
            <a:r>
              <a:rPr lang="it-IT" sz="2000" b="1" i="1" kern="0" dirty="0"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senza coda lunga*</a:t>
            </a:r>
            <a:endParaRPr lang="it-IT" sz="1600" b="1" i="1" kern="0" dirty="0">
              <a:latin typeface="Montserrat ExtraBold" panose="00000900000000000000" pitchFamily="2" charset="0"/>
              <a:cs typeface="Arial" panose="020B0604020202020204" pitchFamily="34" charset="0"/>
              <a:sym typeface="Arial"/>
            </a:endParaRPr>
          </a:p>
          <a:p>
            <a:pPr algn="ctr" defTabSz="1218804">
              <a:defRPr/>
            </a:pPr>
            <a:endParaRPr lang="it-IT" sz="1600" b="1" kern="0" dirty="0">
              <a:solidFill>
                <a:srgbClr val="011627"/>
              </a:solidFill>
              <a:latin typeface="Georgia"/>
              <a:cs typeface="Arial" panose="020B0604020202020204" pitchFamily="34" charset="0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FBABCF-66DB-1F4F-96DC-913DEA5A6B57}"/>
              </a:ext>
            </a:extLst>
          </p:cNvPr>
          <p:cNvSpPr txBox="1"/>
          <p:nvPr/>
        </p:nvSpPr>
        <p:spPr>
          <a:xfrm>
            <a:off x="708940" y="2599252"/>
            <a:ext cx="2037634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Il </a:t>
            </a:r>
            <a:r>
              <a:rPr kumimoji="0" lang="it-IT" sz="14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76%</a:t>
            </a:r>
            <a:r>
              <a:rPr kumimoji="0" lang="it-IT" sz="110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 (+ 2 p.p. vs 2021) delle revenue Digital è rappresentato dagli </a:t>
            </a:r>
            <a:r>
              <a:rPr kumimoji="0" lang="it-IT" sz="14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</a:rPr>
              <a:t>OTT</a:t>
            </a:r>
            <a:endParaRPr kumimoji="0" lang="it-IT" sz="1600" b="1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latin typeface="Montserrat" panose="00000500000000000000" pitchFamily="2" charset="0"/>
              </a:rPr>
              <a:t>Oltre il 50% </a:t>
            </a:r>
            <a:r>
              <a:rPr lang="it-IT" sz="1100" dirty="0">
                <a:latin typeface="Montserrat" panose="00000500000000000000" pitchFamily="2" charset="0"/>
              </a:rPr>
              <a:t>delle revenue degli OTT proviene dalle piccole e micro imprese </a:t>
            </a:r>
            <a:r>
              <a:rPr lang="it-IT" sz="1100" b="1" dirty="0">
                <a:latin typeface="Montserrat" panose="00000500000000000000" pitchFamily="2" charset="0"/>
              </a:rPr>
              <a:t>(coda lunga)</a:t>
            </a:r>
          </a:p>
        </p:txBody>
      </p:sp>
      <p:sp>
        <p:nvSpPr>
          <p:cNvPr id="30" name="CasellaDiTesto 7">
            <a:extLst>
              <a:ext uri="{FF2B5EF4-FFF2-40B4-BE49-F238E27FC236}">
                <a16:creationId xmlns:a16="http://schemas.microsoft.com/office/drawing/2014/main" id="{CE8E2F96-9CC4-A256-247C-36CAC0A87B51}"/>
              </a:ext>
            </a:extLst>
          </p:cNvPr>
          <p:cNvSpPr txBox="1"/>
          <p:nvPr/>
        </p:nvSpPr>
        <p:spPr>
          <a:xfrm>
            <a:off x="590549" y="4720332"/>
            <a:ext cx="22744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* </a:t>
            </a: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Coda lunga = </a:t>
            </a:r>
            <a:r>
              <a:rPr kumimoji="0" lang="it-IT" sz="1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tutta quella parte afferente a investimenti minimali non rilevanti per gli operatori professionali</a:t>
            </a:r>
            <a:endParaRPr kumimoji="0" lang="it-IT" sz="11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8633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oupM">
    <a:dk1>
      <a:srgbClr val="EF5B2B"/>
    </a:dk1>
    <a:lt1>
      <a:srgbClr val="FFA800"/>
    </a:lt1>
    <a:dk2>
      <a:srgbClr val="A7A7A7"/>
    </a:dk2>
    <a:lt2>
      <a:srgbClr val="535353"/>
    </a:lt2>
    <a:accent1>
      <a:srgbClr val="0A2756"/>
    </a:accent1>
    <a:accent2>
      <a:srgbClr val="0080FF"/>
    </a:accent2>
    <a:accent3>
      <a:srgbClr val="00B5B1"/>
    </a:accent3>
    <a:accent4>
      <a:srgbClr val="00FFB3"/>
    </a:accent4>
    <a:accent5>
      <a:srgbClr val="EFB6A3"/>
    </a:accent5>
    <a:accent6>
      <a:srgbClr val="FFEECB"/>
    </a:accent6>
    <a:hlink>
      <a:srgbClr val="F3F3EB"/>
    </a:hlink>
    <a:folHlink>
      <a:srgbClr val="B2E9E7"/>
    </a:folHlink>
  </a:clrScheme>
  <a:fontScheme name="Custom 2">
    <a:majorFont>
      <a:latin typeface="Arial"/>
      <a:ea typeface=""/>
      <a:cs typeface=""/>
    </a:majorFont>
    <a:minorFont>
      <a:latin typeface="Georgia"/>
      <a:ea typeface=""/>
      <a:cs typeface="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29999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4999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GroupM">
    <a:dk1>
      <a:srgbClr val="EF5B2B"/>
    </a:dk1>
    <a:lt1>
      <a:srgbClr val="FFA800"/>
    </a:lt1>
    <a:dk2>
      <a:srgbClr val="A7A7A7"/>
    </a:dk2>
    <a:lt2>
      <a:srgbClr val="535353"/>
    </a:lt2>
    <a:accent1>
      <a:srgbClr val="0A2756"/>
    </a:accent1>
    <a:accent2>
      <a:srgbClr val="0080FF"/>
    </a:accent2>
    <a:accent3>
      <a:srgbClr val="00B5B1"/>
    </a:accent3>
    <a:accent4>
      <a:srgbClr val="00FFB3"/>
    </a:accent4>
    <a:accent5>
      <a:srgbClr val="EFB6A3"/>
    </a:accent5>
    <a:accent6>
      <a:srgbClr val="FFEECB"/>
    </a:accent6>
    <a:hlink>
      <a:srgbClr val="F3F3EB"/>
    </a:hlink>
    <a:folHlink>
      <a:srgbClr val="B2E9E7"/>
    </a:folHlink>
  </a:clrScheme>
  <a:fontScheme name="Custom 2">
    <a:majorFont>
      <a:latin typeface="Arial"/>
      <a:ea typeface=""/>
      <a:cs typeface=""/>
    </a:majorFont>
    <a:minorFont>
      <a:latin typeface="Georgia"/>
      <a:ea typeface=""/>
      <a:cs typeface="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29999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4999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787</Words>
  <Application>Microsoft Macintosh PowerPoint</Application>
  <PresentationFormat>Widescreen</PresentationFormat>
  <Paragraphs>180</Paragraphs>
  <Slides>16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Montserrat</vt:lpstr>
      <vt:lpstr>Montserrat ExtraBold</vt:lpstr>
      <vt:lpstr>Montserrat SemiBold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 Crimaldi</dc:creator>
  <cp:lastModifiedBy>Antonella Lupica GolinItaly</cp:lastModifiedBy>
  <cp:revision>103</cp:revision>
  <dcterms:created xsi:type="dcterms:W3CDTF">2021-07-02T12:40:24Z</dcterms:created>
  <dcterms:modified xsi:type="dcterms:W3CDTF">2022-10-26T15:25:01Z</dcterms:modified>
</cp:coreProperties>
</file>